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574" r:id="rId1"/>
  </p:sldMasterIdLst>
  <p:notesMasterIdLst>
    <p:notesMasterId r:id="rId30"/>
  </p:notesMasterIdLst>
  <p:handoutMasterIdLst>
    <p:handoutMasterId r:id="rId31"/>
  </p:handoutMasterIdLst>
  <p:sldIdLst>
    <p:sldId id="291" r:id="rId2"/>
    <p:sldId id="294" r:id="rId3"/>
    <p:sldId id="296" r:id="rId4"/>
    <p:sldId id="297" r:id="rId5"/>
    <p:sldId id="298" r:id="rId6"/>
    <p:sldId id="305" r:id="rId7"/>
    <p:sldId id="299" r:id="rId8"/>
    <p:sldId id="274" r:id="rId9"/>
    <p:sldId id="285" r:id="rId10"/>
    <p:sldId id="303" r:id="rId11"/>
    <p:sldId id="275" r:id="rId12"/>
    <p:sldId id="280" r:id="rId13"/>
    <p:sldId id="284" r:id="rId14"/>
    <p:sldId id="277" r:id="rId15"/>
    <p:sldId id="281" r:id="rId16"/>
    <p:sldId id="276" r:id="rId17"/>
    <p:sldId id="304" r:id="rId18"/>
    <p:sldId id="286" r:id="rId19"/>
    <p:sldId id="287" r:id="rId20"/>
    <p:sldId id="288" r:id="rId21"/>
    <p:sldId id="289" r:id="rId22"/>
    <p:sldId id="301" r:id="rId23"/>
    <p:sldId id="302" r:id="rId24"/>
    <p:sldId id="300" r:id="rId25"/>
    <p:sldId id="295" r:id="rId26"/>
    <p:sldId id="293" r:id="rId27"/>
    <p:sldId id="261" r:id="rId28"/>
    <p:sldId id="260" r:id="rId29"/>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Authenticate and connect with Microsoft Graph" id="{7E829F76-CD83-44A3-B3F7-007301260BD8}">
          <p14:sldIdLst>
            <p14:sldId id="291"/>
            <p14:sldId id="294"/>
            <p14:sldId id="296"/>
            <p14:sldId id="297"/>
            <p14:sldId id="298"/>
            <p14:sldId id="305"/>
            <p14:sldId id="299"/>
          </p14:sldIdLst>
        </p14:section>
        <p14:section name="Protocols in the v2.0 endpoint" id="{028F90B5-6AF9-44A4-84A1-4146B086D76A}">
          <p14:sldIdLst>
            <p14:sldId id="274"/>
            <p14:sldId id="285"/>
            <p14:sldId id="303"/>
            <p14:sldId id="275"/>
            <p14:sldId id="280"/>
            <p14:sldId id="284"/>
            <p14:sldId id="277"/>
            <p14:sldId id="281"/>
            <p14:sldId id="276"/>
            <p14:sldId id="304"/>
            <p14:sldId id="286"/>
            <p14:sldId id="287"/>
            <p14:sldId id="288"/>
            <p14:sldId id="289"/>
            <p14:sldId id="301"/>
            <p14:sldId id="302"/>
            <p14:sldId id="300"/>
            <p14:sldId id="295"/>
          </p14:sldIdLst>
        </p14:section>
        <p14:section name="Summary" id="{0515D85C-C91E-4BDB-B673-651C2D8A364D}">
          <p14:sldIdLst>
            <p14:sldId id="293"/>
            <p14:sldId id="261"/>
            <p14:sldId id="260"/>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F2F2F"/>
    <a:srgbClr val="787878"/>
    <a:srgbClr val="595959"/>
    <a:srgbClr val="A6A6A6"/>
    <a:srgbClr val="7F7F7F"/>
    <a:srgbClr val="00BCF2"/>
    <a:srgbClr val="FFFFFF"/>
    <a:srgbClr val="000A18"/>
    <a:srgbClr val="BCEEFC"/>
    <a:srgbClr val="FFB65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207" autoAdjust="0"/>
    <p:restoredTop sz="78793" autoAdjust="0"/>
  </p:normalViewPr>
  <p:slideViewPr>
    <p:cSldViewPr snapToGrid="0">
      <p:cViewPr varScale="1">
        <p:scale>
          <a:sx n="101" d="100"/>
          <a:sy n="101" d="100"/>
        </p:scale>
        <p:origin x="1074" y="102"/>
      </p:cViewPr>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 d="1"/>
        <a:sy n="1" d="1"/>
      </p:scale>
      <p:origin x="0" y="0"/>
    </p:cViewPr>
  </p:sorterViewPr>
  <p:notesViewPr>
    <p:cSldViewPr snapToGrid="0" showGuides="1">
      <p:cViewPr varScale="1">
        <p:scale>
          <a:sx n="60" d="100"/>
          <a:sy n="60" d="100"/>
        </p:scale>
        <p:origin x="3187" y="3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commentAuthors" Target="commentAuthors.xml"/><Relationship Id="rId37"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1D0CB2F-F0BF-435A-A27A-2EC15087F634}" type="datetime8">
              <a:rPr lang="en-US" smtClean="0">
                <a:latin typeface="Segoe UI" pitchFamily="34" charset="0"/>
              </a:rPr>
              <a:t>11/8/2017 7:42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png>
</file>

<file path=ppt/media/image11.png>
</file>

<file path=ppt/media/image12.png>
</file>

<file path=ppt/media/image13.png>
</file>

<file path=ppt/media/image14.png>
</file>

<file path=ppt/media/image15.png>
</file>

<file path=ppt/media/image16.png>
</file>

<file path=ppt/media/image18.png>
</file>

<file path=ppt/media/image19.png>
</file>

<file path=ppt/media/image20.png>
</file>

<file path=ppt/media/image21.jpeg>
</file>

<file path=ppt/media/image4.jpg>
</file>

<file path=ppt/media/image5.jp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18B56EA-E28F-4F92-9F16-7A6F2501B303}" type="datetime8">
              <a:rPr lang="en-US" smtClean="0"/>
              <a:t>11/8/2017 7:37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11/8/2017 7:37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0904796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742" rtl="0" eaLnBrk="1" fontAlgn="auto" latinLnBrk="0" hangingPunct="1">
              <a:lnSpc>
                <a:spcPct val="90000"/>
              </a:lnSpc>
              <a:spcBef>
                <a:spcPts val="0"/>
              </a:spcBef>
              <a:spcAft>
                <a:spcPts val="340"/>
              </a:spcAft>
              <a:buClrTx/>
              <a:buSzTx/>
              <a:buFontTx/>
              <a:buNone/>
              <a:tabLst/>
              <a:defRPr/>
            </a:pPr>
            <a:r>
              <a:rPr lang="en-US" dirty="0"/>
              <a:t>JavaScript applications using the v2 endpoint work similarly</a:t>
            </a:r>
            <a:r>
              <a:rPr lang="en-US" baseline="0" dirty="0"/>
              <a:t> to other types of applications, but use a flow type called “implicit flow”. </a:t>
            </a:r>
          </a:p>
          <a:p>
            <a:pPr marL="0" marR="0" indent="0" algn="l" defTabSz="932742" rtl="0" eaLnBrk="1" fontAlgn="auto" latinLnBrk="0" hangingPunct="1">
              <a:lnSpc>
                <a:spcPct val="90000"/>
              </a:lnSpc>
              <a:spcBef>
                <a:spcPts val="0"/>
              </a:spcBef>
              <a:spcAft>
                <a:spcPts val="340"/>
              </a:spcAft>
              <a:buClrTx/>
              <a:buSzTx/>
              <a:buFontTx/>
              <a:buNone/>
              <a:tabLst/>
              <a:defRPr/>
            </a:pPr>
            <a:endParaRPr lang="en-US" baseline="0" dirty="0"/>
          </a:p>
          <a:p>
            <a:pPr marL="0" marR="0" indent="0" algn="l" defTabSz="932742" rtl="0" eaLnBrk="1" fontAlgn="auto" latinLnBrk="0" hangingPunct="1">
              <a:lnSpc>
                <a:spcPct val="90000"/>
              </a:lnSpc>
              <a:spcBef>
                <a:spcPts val="0"/>
              </a:spcBef>
              <a:spcAft>
                <a:spcPts val="340"/>
              </a:spcAft>
              <a:buClrTx/>
              <a:buSzTx/>
              <a:buFontTx/>
              <a:buNone/>
              <a:tabLst/>
              <a:defRPr/>
            </a:pPr>
            <a:r>
              <a:rPr lang="en-US" baseline="0" dirty="0"/>
              <a:t>Uses the front channel only – the browser is fully aware of the access token. Hence there is no need trying to keep it out of the loop by calling </a:t>
            </a:r>
            <a:r>
              <a:rPr lang="en-US" baseline="0"/>
              <a:t>two endpoints </a:t>
            </a:r>
            <a:r>
              <a:rPr lang="en-US" baseline="0" dirty="0"/>
              <a:t>(authorize and token).</a:t>
            </a:r>
          </a:p>
          <a:p>
            <a:pPr marL="0" marR="0" indent="0" algn="l" defTabSz="932742" rtl="0" eaLnBrk="1" fontAlgn="auto" latinLnBrk="0" hangingPunct="1">
              <a:lnSpc>
                <a:spcPct val="90000"/>
              </a:lnSpc>
              <a:spcBef>
                <a:spcPts val="0"/>
              </a:spcBef>
              <a:spcAft>
                <a:spcPts val="340"/>
              </a:spcAft>
              <a:buClrTx/>
              <a:buSzTx/>
              <a:buFontTx/>
              <a:buNone/>
              <a:tabLst/>
              <a:defRPr/>
            </a:pPr>
            <a:endParaRPr lang="en-US" baseline="0" dirty="0"/>
          </a:p>
          <a:p>
            <a:pPr marL="0" marR="0" indent="0" algn="l" defTabSz="932742" rtl="0" eaLnBrk="1" fontAlgn="auto" latinLnBrk="0" hangingPunct="1">
              <a:lnSpc>
                <a:spcPct val="90000"/>
              </a:lnSpc>
              <a:spcBef>
                <a:spcPts val="0"/>
              </a:spcBef>
              <a:spcAft>
                <a:spcPts val="340"/>
              </a:spcAft>
              <a:buClrTx/>
              <a:buSzTx/>
              <a:buFontTx/>
              <a:buNone/>
              <a:tabLst/>
              <a:defRPr/>
            </a:pPr>
            <a:r>
              <a:rPr lang="en-US" sz="900" b="0" i="0" kern="1200" dirty="0">
                <a:solidFill>
                  <a:schemeClr val="tx1"/>
                </a:solidFill>
                <a:effectLst/>
                <a:latin typeface="Segoe UI Light" pitchFamily="34" charset="0"/>
                <a:ea typeface="+mn-ea"/>
                <a:cs typeface="+mn-cs"/>
              </a:rPr>
              <a:t>In the </a:t>
            </a:r>
            <a:r>
              <a:rPr lang="en-US" sz="900" b="1" i="0" kern="1200" dirty="0">
                <a:solidFill>
                  <a:schemeClr val="tx1"/>
                </a:solidFill>
                <a:effectLst/>
                <a:latin typeface="Segoe UI Light" pitchFamily="34" charset="0"/>
                <a:ea typeface="+mn-ea"/>
                <a:cs typeface="+mn-cs"/>
              </a:rPr>
              <a:t>implicit flow</a:t>
            </a:r>
            <a:r>
              <a:rPr lang="en-US" sz="900" b="0" i="0" kern="1200" dirty="0">
                <a:solidFill>
                  <a:schemeClr val="tx1"/>
                </a:solidFill>
                <a:effectLst/>
                <a:latin typeface="Segoe UI Light" pitchFamily="34" charset="0"/>
                <a:ea typeface="+mn-ea"/>
                <a:cs typeface="+mn-cs"/>
              </a:rPr>
              <a:t> the access token is passed directly as a hash fragment (not as a URL parameter). This makes it possible to pass an Access Token directly to the client without the risk of it being intercepted by an intermediary server. This has the caveat of only being possible client side and needs </a:t>
            </a:r>
            <a:r>
              <a:rPr lang="en-US" sz="900" b="0" i="0" kern="1200" dirty="0" err="1">
                <a:solidFill>
                  <a:schemeClr val="tx1"/>
                </a:solidFill>
                <a:effectLst/>
                <a:latin typeface="Segoe UI Light" pitchFamily="34" charset="0"/>
                <a:ea typeface="+mn-ea"/>
                <a:cs typeface="+mn-cs"/>
              </a:rPr>
              <a:t>javascript</a:t>
            </a:r>
            <a:r>
              <a:rPr lang="en-US" sz="900" b="0" i="0" kern="1200" dirty="0">
                <a:solidFill>
                  <a:schemeClr val="tx1"/>
                </a:solidFill>
                <a:effectLst/>
                <a:latin typeface="Segoe UI Light" pitchFamily="34" charset="0"/>
                <a:ea typeface="+mn-ea"/>
                <a:cs typeface="+mn-cs"/>
              </a:rPr>
              <a:t> running client side to use the access token.</a:t>
            </a:r>
            <a:endParaRPr lang="en-US" baseline="0" dirty="0"/>
          </a:p>
          <a:p>
            <a:pPr marL="0" marR="0" indent="0" algn="l" defTabSz="932742" rtl="0" eaLnBrk="1" fontAlgn="auto" latinLnBrk="0" hangingPunct="1">
              <a:lnSpc>
                <a:spcPct val="90000"/>
              </a:lnSpc>
              <a:spcBef>
                <a:spcPts val="0"/>
              </a:spcBef>
              <a:spcAft>
                <a:spcPts val="340"/>
              </a:spcAft>
              <a:buClrTx/>
              <a:buSzTx/>
              <a:buFontTx/>
              <a:buNone/>
              <a:tabLst/>
              <a:defRPr/>
            </a:pPr>
            <a:endParaRPr lang="en-US" baseline="0" dirty="0"/>
          </a:p>
          <a:p>
            <a:pPr marL="0" marR="0" indent="0" algn="l" defTabSz="932742" rtl="0" eaLnBrk="1" fontAlgn="auto" latinLnBrk="0" hangingPunct="1">
              <a:lnSpc>
                <a:spcPct val="90000"/>
              </a:lnSpc>
              <a:spcBef>
                <a:spcPts val="0"/>
              </a:spcBef>
              <a:spcAft>
                <a:spcPts val="340"/>
              </a:spcAft>
              <a:buClrTx/>
              <a:buSzTx/>
              <a:buFontTx/>
              <a:buNone/>
              <a:tabLst/>
              <a:defRPr/>
            </a:pPr>
            <a:r>
              <a:rPr lang="en-US" dirty="0"/>
              <a:t>The call to /common/OAuth/v2.0/authorize will pop</a:t>
            </a:r>
            <a:r>
              <a:rPr lang="en-US" baseline="0" dirty="0"/>
              <a:t> up a login screen and request permissions consent. </a:t>
            </a:r>
          </a:p>
          <a:p>
            <a:pPr marL="0" marR="0" indent="0" algn="l" defTabSz="932742" rtl="0" eaLnBrk="1" fontAlgn="auto" latinLnBrk="0" hangingPunct="1">
              <a:lnSpc>
                <a:spcPct val="90000"/>
              </a:lnSpc>
              <a:spcBef>
                <a:spcPts val="0"/>
              </a:spcBef>
              <a:spcAft>
                <a:spcPts val="340"/>
              </a:spcAft>
              <a:buClrTx/>
              <a:buSzTx/>
              <a:buFontTx/>
              <a:buNone/>
              <a:tabLst/>
              <a:defRPr/>
            </a:pPr>
            <a:endParaRPr lang="en-US" baseline="0" dirty="0"/>
          </a:p>
          <a:p>
            <a:pPr marL="0" marR="0" indent="0" algn="l" defTabSz="932742" rtl="0" eaLnBrk="1" fontAlgn="auto" latinLnBrk="0" hangingPunct="1">
              <a:lnSpc>
                <a:spcPct val="90000"/>
              </a:lnSpc>
              <a:spcBef>
                <a:spcPts val="0"/>
              </a:spcBef>
              <a:spcAft>
                <a:spcPts val="340"/>
              </a:spcAft>
              <a:buClrTx/>
              <a:buSzTx/>
              <a:buFontTx/>
              <a:buNone/>
              <a:tabLst/>
              <a:defRPr/>
            </a:pPr>
            <a:r>
              <a:rPr lang="en-US" baseline="0" dirty="0"/>
              <a:t>The access token is returned as part of the HTTP response.</a:t>
            </a:r>
          </a:p>
          <a:p>
            <a:pPr marL="0" marR="0" indent="0" algn="l" defTabSz="932742" rtl="0" eaLnBrk="1" fontAlgn="auto" latinLnBrk="0" hangingPunct="1">
              <a:lnSpc>
                <a:spcPct val="90000"/>
              </a:lnSpc>
              <a:spcBef>
                <a:spcPts val="0"/>
              </a:spcBef>
              <a:spcAft>
                <a:spcPts val="340"/>
              </a:spcAft>
              <a:buClrTx/>
              <a:buSzTx/>
              <a:buFontTx/>
              <a:buNone/>
              <a:tabLst/>
              <a:defRPr/>
            </a:pPr>
            <a:endParaRPr lang="en-US" baseline="0" dirty="0"/>
          </a:p>
          <a:p>
            <a:pPr marL="0" marR="0" indent="0" algn="l" defTabSz="932742" rtl="0" eaLnBrk="1" fontAlgn="auto" latinLnBrk="0" hangingPunct="1">
              <a:lnSpc>
                <a:spcPct val="90000"/>
              </a:lnSpc>
              <a:spcBef>
                <a:spcPts val="0"/>
              </a:spcBef>
              <a:spcAft>
                <a:spcPts val="340"/>
              </a:spcAft>
              <a:buClrTx/>
              <a:buSzTx/>
              <a:buFontTx/>
              <a:buNone/>
              <a:tabLst/>
              <a:defRPr/>
            </a:pPr>
            <a:r>
              <a:rPr lang="en-US" baseline="0" dirty="0"/>
              <a:t>The MSAL library handles the hidden sign-in request upon expiration, this is transparent to the user.</a:t>
            </a:r>
            <a:endParaRPr lang="en-US" dirty="0"/>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11/8/2017 7:37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8037758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implicit flow will cause an HTTP 302</a:t>
            </a:r>
            <a:r>
              <a:rPr lang="en-US" baseline="0" dirty="0"/>
              <a:t> redirect with the access token in the request.</a:t>
            </a: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11/8/2017 7:37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38023433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code for a JavaScript</a:t>
            </a:r>
            <a:r>
              <a:rPr lang="en-US" baseline="0" dirty="0"/>
              <a:t> application is very similar to code used for mobile and native applications. We first attempt to acquire the token silently, and if that fails we prompt the user.  </a:t>
            </a:r>
          </a:p>
          <a:p>
            <a:endParaRPr lang="en-US" baseline="0"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11/8/2017 7:37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303710344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Daemon,</a:t>
            </a:r>
            <a:r>
              <a:rPr lang="en-US" b="1" baseline="0" dirty="0"/>
              <a:t> server to server, or </a:t>
            </a:r>
            <a:r>
              <a:rPr lang="en-US" b="1" dirty="0"/>
              <a:t>“headless” applications</a:t>
            </a:r>
          </a:p>
          <a:p>
            <a:r>
              <a:rPr lang="en-US" b="0" dirty="0"/>
              <a:t>Examples are applications</a:t>
            </a:r>
            <a:r>
              <a:rPr lang="en-US" b="0" baseline="0" dirty="0"/>
              <a:t> that run on a scheduled basis and do not have an interactive user. An admin still needs to grant consent to the app.</a:t>
            </a:r>
          </a:p>
          <a:p>
            <a:endParaRPr lang="en-US" b="0" dirty="0"/>
          </a:p>
          <a:p>
            <a:r>
              <a:rPr lang="en-US" b="1" dirty="0"/>
              <a:t>Example of requesting admin consent:</a:t>
            </a:r>
          </a:p>
          <a:p>
            <a:r>
              <a:rPr lang="en-US" dirty="0"/>
              <a:t>https://login.microsoftonline.com/common/adminconsent?client_id=6731de76-14a6-49ae-97bc-6eba6914391e&amp;state=12345&amp;redirect_uri=http://localhost/myapp/permissions</a:t>
            </a:r>
          </a:p>
          <a:p>
            <a:endParaRPr lang="en-US" dirty="0"/>
          </a:p>
          <a:p>
            <a:r>
              <a:rPr lang="en-US" dirty="0"/>
              <a:t>Once an admin has granted consent, there is no more user interaction required. The application provides its client credentials</a:t>
            </a:r>
            <a:r>
              <a:rPr lang="en-US" baseline="0" dirty="0"/>
              <a:t> to obtain a fresh token. </a:t>
            </a:r>
          </a:p>
          <a:p>
            <a:endParaRPr lang="en-US" baseline="0" dirty="0"/>
          </a:p>
          <a:p>
            <a:r>
              <a:rPr lang="en-US" baseline="0" dirty="0"/>
              <a:t>These applications should inspect the </a:t>
            </a:r>
            <a:r>
              <a:rPr lang="en-US" baseline="0" dirty="0" err="1"/>
              <a:t>exp</a:t>
            </a:r>
            <a:r>
              <a:rPr lang="en-US" baseline="0" dirty="0"/>
              <a:t> claim in the token to know when the token will expire.</a:t>
            </a:r>
          </a:p>
          <a:p>
            <a:endParaRPr lang="en-US" baseline="0" dirty="0"/>
          </a:p>
          <a:p>
            <a:r>
              <a:rPr lang="en-US" baseline="0" dirty="0"/>
              <a:t>Resource: https://docs.microsoft.com/en-us/azure/active-directory/develop/active-directory-v2-protocols-oauth-client-creds</a:t>
            </a: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11/8/2017 7:37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41281255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a:t>
            </a:r>
            <a:r>
              <a:rPr lang="en-US" baseline="0" dirty="0"/>
              <a:t> previous instances, we used </a:t>
            </a:r>
            <a:r>
              <a:rPr lang="en-US" baseline="0" dirty="0" err="1"/>
              <a:t>PublicClientApplication</a:t>
            </a:r>
            <a:r>
              <a:rPr lang="en-US" baseline="0" dirty="0"/>
              <a:t>, which includes an interactive user. A </a:t>
            </a:r>
            <a:r>
              <a:rPr lang="en-US" baseline="0" dirty="0" err="1"/>
              <a:t>ConfidentialClientApplication</a:t>
            </a:r>
            <a:r>
              <a:rPr lang="en-US" baseline="0" dirty="0"/>
              <a:t> can run without an interactive user, obtaining tokens by providing a secret. </a:t>
            </a:r>
          </a:p>
          <a:p>
            <a:endParaRPr lang="en-US" baseline="0" dirty="0"/>
          </a:p>
          <a:p>
            <a:r>
              <a:rPr lang="en-US" baseline="0" dirty="0"/>
              <a:t>These types of applications require admin consent. Example of admin consent:</a:t>
            </a:r>
          </a:p>
          <a:p>
            <a:endParaRPr lang="en-US" baseline="0" dirty="0"/>
          </a:p>
          <a:p>
            <a:pPr marL="0" marR="0" indent="0" algn="l" defTabSz="932742" rtl="0" eaLnBrk="1" fontAlgn="auto" latinLnBrk="0" hangingPunct="1">
              <a:lnSpc>
                <a:spcPct val="90000"/>
              </a:lnSpc>
              <a:spcBef>
                <a:spcPts val="0"/>
              </a:spcBef>
              <a:spcAft>
                <a:spcPts val="340"/>
              </a:spcAft>
              <a:buClrTx/>
              <a:buSzTx/>
              <a:buFontTx/>
              <a:buNone/>
              <a:tabLst/>
              <a:defRPr/>
            </a:pPr>
            <a:r>
              <a:rPr lang="en-US" dirty="0"/>
              <a:t>https://login.microsoftonline.com/common/adminconsent?client_id=6731de76-14a6-49ae-97bc-6eba6914391e&amp;state=12345&amp;redirect_uri=http://localhost/myapp/permissions</a:t>
            </a:r>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11/8/2017 8:44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16</a:t>
            </a:fld>
            <a:endParaRPr lang="en-US" dirty="0"/>
          </a:p>
        </p:txBody>
      </p:sp>
    </p:spTree>
    <p:extLst>
      <p:ext uri="{BB962C8B-B14F-4D97-AF65-F5344CB8AC3E}">
        <p14:creationId xmlns:p14="http://schemas.microsoft.com/office/powerpoint/2010/main" val="345480716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client secret and run.</a:t>
            </a:r>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11/8/2017 7:37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2303314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call to /common/OAuth/v2.0/authorize will pop</a:t>
            </a:r>
            <a:r>
              <a:rPr lang="en-US" baseline="0" dirty="0"/>
              <a:t> up a login screen and request permissions consent.  This is how you sign the user into your application.  The application receives an </a:t>
            </a:r>
            <a:r>
              <a:rPr lang="en-US" baseline="0" dirty="0" err="1"/>
              <a:t>id_token</a:t>
            </a:r>
            <a:r>
              <a:rPr lang="en-US" baseline="0" dirty="0"/>
              <a:t>, which it needs to validate.  </a:t>
            </a:r>
          </a:p>
          <a:p>
            <a:endParaRPr lang="en-US" baseline="0" dirty="0"/>
          </a:p>
          <a:p>
            <a:r>
              <a:rPr lang="en-US" baseline="0" dirty="0"/>
              <a:t>The call to /common/</a:t>
            </a:r>
            <a:r>
              <a:rPr lang="en-US" baseline="0" dirty="0" err="1"/>
              <a:t>Oauth</a:t>
            </a:r>
            <a:r>
              <a:rPr lang="en-US" baseline="0" dirty="0"/>
              <a:t>/v2.0/token retrieves a token to call the Microsoft Graph. Do not need to validate the </a:t>
            </a:r>
            <a:r>
              <a:rPr lang="en-US" baseline="0" dirty="0" err="1"/>
              <a:t>id_token</a:t>
            </a:r>
            <a:r>
              <a:rPr lang="en-US" baseline="0" dirty="0"/>
              <a:t> obtained for the Graph endpoint, the Graph endpoint performs its own </a:t>
            </a:r>
            <a:r>
              <a:rPr lang="en-US" baseline="0" dirty="0" err="1"/>
              <a:t>id_token</a:t>
            </a:r>
            <a:r>
              <a:rPr lang="en-US" baseline="0" dirty="0"/>
              <a:t> validation.</a:t>
            </a: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11/8/2017 7:37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18</a:t>
            </a:fld>
            <a:endParaRPr lang="en-US" dirty="0"/>
          </a:p>
        </p:txBody>
      </p:sp>
    </p:spTree>
    <p:extLst>
      <p:ext uri="{BB962C8B-B14F-4D97-AF65-F5344CB8AC3E}">
        <p14:creationId xmlns:p14="http://schemas.microsoft.com/office/powerpoint/2010/main" val="350876217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OpenID</a:t>
            </a:r>
            <a:r>
              <a:rPr lang="en-US" dirty="0"/>
              <a:t> Connect</a:t>
            </a:r>
            <a:r>
              <a:rPr lang="en-US" baseline="0" dirty="0"/>
              <a:t> with an ASP.NET web application. The request to the authorize endpoint includes the client ID. Response includes the </a:t>
            </a:r>
            <a:r>
              <a:rPr lang="en-US" baseline="0" dirty="0" err="1"/>
              <a:t>id_token</a:t>
            </a:r>
            <a:r>
              <a:rPr lang="en-US" baseline="0" dirty="0"/>
              <a:t> and will cause an HTTP POST back to your reply URL. The reply URL must match the reply URL that is configured for the application (you cannot coerce it to reply to a URL that isn’t configured for the application). </a:t>
            </a: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11/8/2017 7:37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19</a:t>
            </a:fld>
            <a:endParaRPr lang="en-US" dirty="0"/>
          </a:p>
        </p:txBody>
      </p:sp>
    </p:spTree>
    <p:extLst>
      <p:ext uri="{BB962C8B-B14F-4D97-AF65-F5344CB8AC3E}">
        <p14:creationId xmlns:p14="http://schemas.microsoft.com/office/powerpoint/2010/main" val="82105570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Key point is that this uses the ASP.NET middleware with the v2 endpoint.</a:t>
            </a:r>
            <a:r>
              <a:rPr lang="en-US" baseline="0" dirty="0"/>
              <a:t> MSAL is not required to sign the user into the application, we can configure the v2.0 endpoint to use with OWIN middleware.</a:t>
            </a:r>
          </a:p>
          <a:p>
            <a:endParaRPr lang="en-US" baseline="0" dirty="0"/>
          </a:p>
          <a:p>
            <a:r>
              <a:rPr lang="en-US" baseline="0" dirty="0"/>
              <a:t>We only need to validate the </a:t>
            </a:r>
            <a:r>
              <a:rPr lang="en-US" baseline="0" dirty="0" err="1"/>
              <a:t>id_token</a:t>
            </a:r>
            <a:r>
              <a:rPr lang="en-US" baseline="0" dirty="0"/>
              <a:t> used to sign the user into the application. We do not validate a token that is used to call a downstream API such as Microsoft Graph.</a:t>
            </a:r>
          </a:p>
          <a:p>
            <a:endParaRPr lang="en-US" baseline="0" dirty="0"/>
          </a:p>
          <a:p>
            <a:r>
              <a:rPr lang="en-US" sz="900" kern="1200" dirty="0">
                <a:solidFill>
                  <a:schemeClr val="tx1"/>
                </a:solidFill>
                <a:latin typeface="Segoe UI Light" pitchFamily="34" charset="0"/>
                <a:ea typeface="+mn-ea"/>
                <a:cs typeface="+mn-cs"/>
              </a:rPr>
              <a:t> // In a real application you would use </a:t>
            </a:r>
            <a:r>
              <a:rPr lang="en-US" sz="900" kern="1200" dirty="0" err="1">
                <a:solidFill>
                  <a:schemeClr val="tx1"/>
                </a:solidFill>
                <a:latin typeface="Segoe UI Light" pitchFamily="34" charset="0"/>
                <a:ea typeface="+mn-ea"/>
                <a:cs typeface="+mn-cs"/>
              </a:rPr>
              <a:t>IssuerValidator</a:t>
            </a:r>
            <a:r>
              <a:rPr lang="en-US" sz="900" kern="1200" dirty="0">
                <a:solidFill>
                  <a:schemeClr val="tx1"/>
                </a:solidFill>
                <a:latin typeface="Segoe UI Light" pitchFamily="34" charset="0"/>
                <a:ea typeface="+mn-ea"/>
                <a:cs typeface="+mn-cs"/>
              </a:rPr>
              <a:t> for additional checks, </a:t>
            </a:r>
          </a:p>
          <a:p>
            <a:r>
              <a:rPr lang="en-US" sz="900" kern="1200" dirty="0">
                <a:solidFill>
                  <a:schemeClr val="tx1"/>
                </a:solidFill>
                <a:latin typeface="Segoe UI Light" pitchFamily="34" charset="0"/>
                <a:ea typeface="+mn-ea"/>
                <a:cs typeface="+mn-cs"/>
              </a:rPr>
              <a:t>                        // like making sure the user's organization has signed up for your app.</a:t>
            </a:r>
          </a:p>
          <a:p>
            <a:r>
              <a:rPr lang="en-US" sz="900" kern="1200" dirty="0">
                <a:solidFill>
                  <a:schemeClr val="tx1"/>
                </a:solidFill>
                <a:latin typeface="Segoe UI Light" pitchFamily="34" charset="0"/>
                <a:ea typeface="+mn-ea"/>
                <a:cs typeface="+mn-cs"/>
              </a:rPr>
              <a:t>                        //     </a:t>
            </a:r>
            <a:r>
              <a:rPr lang="en-US" sz="900" kern="1200" dirty="0" err="1">
                <a:solidFill>
                  <a:schemeClr val="tx1"/>
                </a:solidFill>
                <a:latin typeface="Segoe UI Light" pitchFamily="34" charset="0"/>
                <a:ea typeface="+mn-ea"/>
                <a:cs typeface="+mn-cs"/>
              </a:rPr>
              <a:t>IssuerValidator</a:t>
            </a:r>
            <a:r>
              <a:rPr lang="en-US" sz="900" kern="1200" dirty="0">
                <a:solidFill>
                  <a:schemeClr val="tx1"/>
                </a:solidFill>
                <a:latin typeface="Segoe UI Light" pitchFamily="34" charset="0"/>
                <a:ea typeface="+mn-ea"/>
                <a:cs typeface="+mn-cs"/>
              </a:rPr>
              <a:t> = (issuer, token, </a:t>
            </a:r>
            <a:r>
              <a:rPr lang="en-US" sz="900" kern="1200" dirty="0" err="1">
                <a:solidFill>
                  <a:schemeClr val="tx1"/>
                </a:solidFill>
                <a:latin typeface="Segoe UI Light" pitchFamily="34" charset="0"/>
                <a:ea typeface="+mn-ea"/>
                <a:cs typeface="+mn-cs"/>
              </a:rPr>
              <a:t>tvp</a:t>
            </a:r>
            <a:r>
              <a:rPr lang="en-US" sz="900" kern="1200" dirty="0">
                <a:solidFill>
                  <a:schemeClr val="tx1"/>
                </a:solidFill>
                <a:latin typeface="Segoe UI Light" pitchFamily="34" charset="0"/>
                <a:ea typeface="+mn-ea"/>
                <a:cs typeface="+mn-cs"/>
              </a:rPr>
              <a:t>) =&gt;</a:t>
            </a:r>
          </a:p>
          <a:p>
            <a:r>
              <a:rPr lang="en-US" sz="900" kern="1200" dirty="0">
                <a:solidFill>
                  <a:schemeClr val="tx1"/>
                </a:solidFill>
                <a:latin typeface="Segoe UI Light" pitchFamily="34" charset="0"/>
                <a:ea typeface="+mn-ea"/>
                <a:cs typeface="+mn-cs"/>
              </a:rPr>
              <a:t>                        //     {</a:t>
            </a:r>
          </a:p>
          <a:p>
            <a:r>
              <a:rPr lang="en-US" sz="900" kern="1200" dirty="0">
                <a:solidFill>
                  <a:schemeClr val="tx1"/>
                </a:solidFill>
                <a:latin typeface="Segoe UI Light" pitchFamily="34" charset="0"/>
                <a:ea typeface="+mn-ea"/>
                <a:cs typeface="+mn-cs"/>
              </a:rPr>
              <a:t>                        //         if (</a:t>
            </a:r>
            <a:r>
              <a:rPr lang="en-US" sz="900" kern="1200" dirty="0" err="1">
                <a:solidFill>
                  <a:schemeClr val="tx1"/>
                </a:solidFill>
                <a:latin typeface="Segoe UI Light" pitchFamily="34" charset="0"/>
                <a:ea typeface="+mn-ea"/>
                <a:cs typeface="+mn-cs"/>
              </a:rPr>
              <a:t>MyCustomTenantValidation</a:t>
            </a:r>
            <a:r>
              <a:rPr lang="en-US" sz="900" kern="1200" dirty="0">
                <a:solidFill>
                  <a:schemeClr val="tx1"/>
                </a:solidFill>
                <a:latin typeface="Segoe UI Light" pitchFamily="34" charset="0"/>
                <a:ea typeface="+mn-ea"/>
                <a:cs typeface="+mn-cs"/>
              </a:rPr>
              <a:t>(issuer)) </a:t>
            </a:r>
          </a:p>
          <a:p>
            <a:r>
              <a:rPr lang="en-US" sz="900" kern="1200" dirty="0">
                <a:solidFill>
                  <a:schemeClr val="tx1"/>
                </a:solidFill>
                <a:latin typeface="Segoe UI Light" pitchFamily="34" charset="0"/>
                <a:ea typeface="+mn-ea"/>
                <a:cs typeface="+mn-cs"/>
              </a:rPr>
              <a:t>                        //             return issuer;</a:t>
            </a:r>
          </a:p>
          <a:p>
            <a:r>
              <a:rPr lang="en-US" sz="900" kern="1200" dirty="0">
                <a:solidFill>
                  <a:schemeClr val="tx1"/>
                </a:solidFill>
                <a:latin typeface="Segoe UI Light" pitchFamily="34" charset="0"/>
                <a:ea typeface="+mn-ea"/>
                <a:cs typeface="+mn-cs"/>
              </a:rPr>
              <a:t>                        //         else</a:t>
            </a:r>
          </a:p>
          <a:p>
            <a:r>
              <a:rPr lang="en-US" sz="900" kern="1200" dirty="0">
                <a:solidFill>
                  <a:schemeClr val="tx1"/>
                </a:solidFill>
                <a:latin typeface="Segoe UI Light" pitchFamily="34" charset="0"/>
                <a:ea typeface="+mn-ea"/>
                <a:cs typeface="+mn-cs"/>
              </a:rPr>
              <a:t>                        //             throw new </a:t>
            </a:r>
            <a:r>
              <a:rPr lang="en-US" sz="900" kern="1200" dirty="0" err="1">
                <a:solidFill>
                  <a:schemeClr val="tx1"/>
                </a:solidFill>
                <a:latin typeface="Segoe UI Light" pitchFamily="34" charset="0"/>
                <a:ea typeface="+mn-ea"/>
                <a:cs typeface="+mn-cs"/>
              </a:rPr>
              <a:t>SecurityTokenInvalidIssuerException</a:t>
            </a:r>
            <a:r>
              <a:rPr lang="en-US" sz="900" kern="1200" dirty="0">
                <a:solidFill>
                  <a:schemeClr val="tx1"/>
                </a:solidFill>
                <a:latin typeface="Segoe UI Light" pitchFamily="34" charset="0"/>
                <a:ea typeface="+mn-ea"/>
                <a:cs typeface="+mn-cs"/>
              </a:rPr>
              <a:t>("Invalid issuer");</a:t>
            </a:r>
          </a:p>
          <a:p>
            <a:r>
              <a:rPr lang="en-US" sz="900" kern="1200" dirty="0">
                <a:solidFill>
                  <a:schemeClr val="tx1"/>
                </a:solidFill>
                <a:latin typeface="Segoe UI Light" pitchFamily="34" charset="0"/>
                <a:ea typeface="+mn-ea"/>
                <a:cs typeface="+mn-cs"/>
              </a:rPr>
              <a:t>                        //     },</a:t>
            </a: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11/8/2017 7:37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20</a:t>
            </a:fld>
            <a:endParaRPr lang="en-US" dirty="0"/>
          </a:p>
        </p:txBody>
      </p:sp>
    </p:spTree>
    <p:extLst>
      <p:ext uri="{BB962C8B-B14F-4D97-AF65-F5344CB8AC3E}">
        <p14:creationId xmlns:p14="http://schemas.microsoft.com/office/powerpoint/2010/main" val="375684845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Once the user is signed</a:t>
            </a:r>
            <a:r>
              <a:rPr lang="en-US" baseline="0" dirty="0"/>
              <a:t> in via the OWIN middleware, the application then uses MSAL to call a downstream API such as Microsoft Graph API. </a:t>
            </a:r>
          </a:p>
          <a:p>
            <a:endParaRPr lang="en-US" baseline="0" dirty="0"/>
          </a:p>
          <a:p>
            <a:r>
              <a:rPr lang="en-US" baseline="0" dirty="0"/>
              <a:t>The </a:t>
            </a:r>
            <a:r>
              <a:rPr lang="en-US" baseline="0" dirty="0" err="1"/>
              <a:t>OpenID</a:t>
            </a:r>
            <a:r>
              <a:rPr lang="en-US" baseline="0" dirty="0"/>
              <a:t> Connect middleware receives a code as part of the </a:t>
            </a:r>
            <a:r>
              <a:rPr lang="en-US" baseline="0" dirty="0" err="1"/>
              <a:t>Oauth</a:t>
            </a:r>
            <a:r>
              <a:rPr lang="en-US" baseline="0" dirty="0"/>
              <a:t> flow. MSAL redeems this code using the </a:t>
            </a:r>
            <a:r>
              <a:rPr lang="en-US" baseline="0" dirty="0" err="1"/>
              <a:t>AcquireTokenByAuthorizationCodeAsync</a:t>
            </a:r>
            <a:r>
              <a:rPr lang="en-US" baseline="0" dirty="0"/>
              <a:t> method, obtaining a token using the scopes provided.</a:t>
            </a: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11/8/2017 7:37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21</a:t>
            </a:fld>
            <a:endParaRPr lang="en-US" dirty="0"/>
          </a:p>
        </p:txBody>
      </p:sp>
    </p:spTree>
    <p:extLst>
      <p:ext uri="{BB962C8B-B14F-4D97-AF65-F5344CB8AC3E}">
        <p14:creationId xmlns:p14="http://schemas.microsoft.com/office/powerpoint/2010/main" val="8985830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11/8/2017 7:37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60982914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41B0F328-5644-48AC-87C6-9FF5C7D8A9A2}" type="datetime8">
              <a:rPr lang="en-US" smtClean="0">
                <a:solidFill>
                  <a:prstClr val="black"/>
                </a:solidFill>
              </a:rPr>
              <a:t>11/8/2017 7:37 PM</a:t>
            </a:fld>
            <a:endParaRPr lang="en-US">
              <a:solidFill>
                <a:prstClr val="black"/>
              </a:solidFill>
            </a:endParaRPr>
          </a:p>
        </p:txBody>
      </p:sp>
      <p:sp>
        <p:nvSpPr>
          <p:cNvPr id="5" name="Slide Number Placeholder 4"/>
          <p:cNvSpPr>
            <a:spLocks noGrp="1"/>
          </p:cNvSpPr>
          <p:nvPr>
            <p:ph type="sldNum" sz="quarter" idx="11"/>
          </p:nvPr>
        </p:nvSpPr>
        <p:spPr/>
        <p:txBody>
          <a:bodyPr/>
          <a:lstStyle/>
          <a:p>
            <a:fld id="{B4008EB6-D09E-4580-8CD6-DDB14511944F}" type="slidenum">
              <a:rPr lang="en-US" smtClean="0">
                <a:solidFill>
                  <a:prstClr val="black"/>
                </a:solidFill>
              </a:rPr>
              <a:pPr/>
              <a:t>22</a:t>
            </a:fld>
            <a:endParaRPr lang="en-US" dirty="0">
              <a:solidFill>
                <a:prstClr val="black"/>
              </a:solidFill>
            </a:endParaRPr>
          </a:p>
        </p:txBody>
      </p:sp>
      <p:sp>
        <p:nvSpPr>
          <p:cNvPr id="6" name="Header Placeholder 5"/>
          <p:cNvSpPr>
            <a:spLocks noGrp="1"/>
          </p:cNvSpPr>
          <p:nvPr>
            <p:ph type="hdr" sz="quarter" idx="12"/>
          </p:nvPr>
        </p:nvSpPr>
        <p:spPr/>
        <p:txBody>
          <a:bodyPr/>
          <a:lstStyle/>
          <a:p>
            <a:r>
              <a:rPr lang="en-US">
                <a:solidFill>
                  <a:prstClr val="black"/>
                </a:solidFill>
              </a:rPr>
              <a:t>Microsoft Office</a:t>
            </a:r>
            <a:endParaRPr lang="en-US" dirty="0">
              <a:solidFill>
                <a:prstClr val="black"/>
              </a:solidFill>
            </a:endParaRPr>
          </a:p>
        </p:txBody>
      </p:sp>
      <p:sp>
        <p:nvSpPr>
          <p:cNvPr id="7" name="Footer Placeholder 6"/>
          <p:cNvSpPr>
            <a:spLocks noGrp="1"/>
          </p:cNvSpPr>
          <p:nvPr>
            <p:ph type="ftr" sz="quarter" idx="13"/>
          </p:nvPr>
        </p:nvSpPr>
        <p:spPr/>
        <p:txBody>
          <a:bodyPr/>
          <a:lstStyle/>
          <a:p>
            <a:pPr marL="231775" defTabSz="914099" eaLnBrk="0" hangingPunct="0"/>
            <a:r>
              <a:rPr lang="en-US" sz="5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67446932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11/8/2017 7:37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85527965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11/8/2017 7:37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37501420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11/8/2017 7:37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11795665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11/8/2017 7:37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27</a:t>
            </a:fld>
            <a:endParaRPr lang="en-US" dirty="0"/>
          </a:p>
        </p:txBody>
      </p:sp>
    </p:spTree>
    <p:extLst>
      <p:ext uri="{BB962C8B-B14F-4D97-AF65-F5344CB8AC3E}">
        <p14:creationId xmlns:p14="http://schemas.microsoft.com/office/powerpoint/2010/main" val="329886473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11/8/2017 7:37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28</a:t>
            </a:fld>
            <a:endParaRPr lang="en-US" dirty="0"/>
          </a:p>
        </p:txBody>
      </p:sp>
    </p:spTree>
    <p:extLst>
      <p:ext uri="{BB962C8B-B14F-4D97-AF65-F5344CB8AC3E}">
        <p14:creationId xmlns:p14="http://schemas.microsoft.com/office/powerpoint/2010/main" val="12379013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11/8/2017 7:37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2658757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11/8/2017 7:37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3" name="Notes Placeholder 2">
            <a:extLst>
              <a:ext uri="{FF2B5EF4-FFF2-40B4-BE49-F238E27FC236}">
                <a16:creationId xmlns:a16="http://schemas.microsoft.com/office/drawing/2014/main" id="{552ED525-34EC-4C4F-98F5-6BE537AB23CE}"/>
              </a:ext>
            </a:extLst>
          </p:cNvPr>
          <p:cNvSpPr>
            <a:spLocks noGrp="1"/>
          </p:cNvSpPr>
          <p:nvPr>
            <p:ph type="body" idx="1"/>
          </p:nvPr>
        </p:nvSpPr>
        <p:spPr/>
        <p:txBody>
          <a:bodyPr/>
          <a:lstStyle/>
          <a:p>
            <a:r>
              <a:rPr lang="en-US" dirty="0"/>
              <a:t>Demo app registration via https://portal.azure.com/#blade/Microsoft_AAD_IAM/ActiveDirectoryMenuBlade/RegisteredApps</a:t>
            </a:r>
          </a:p>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t>Login with </a:t>
            </a:r>
            <a:r>
              <a:rPr lang="da-DK" sz="900" b="0" i="0" kern="1200" dirty="0">
                <a:solidFill>
                  <a:schemeClr val="tx1"/>
                </a:solidFill>
                <a:effectLst/>
                <a:latin typeface="Segoe UI Light" pitchFamily="34" charset="0"/>
                <a:ea typeface="+mn-ea"/>
                <a:cs typeface="+mn-cs"/>
              </a:rPr>
              <a:t>bernd@DEV365x973253.onmicrosoft.com</a:t>
            </a:r>
          </a:p>
          <a:p>
            <a:endParaRPr lang="en-DK" dirty="0"/>
          </a:p>
        </p:txBody>
      </p:sp>
    </p:spTree>
    <p:extLst>
      <p:ext uri="{BB962C8B-B14F-4D97-AF65-F5344CB8AC3E}">
        <p14:creationId xmlns:p14="http://schemas.microsoft.com/office/powerpoint/2010/main" val="28321753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11/8/2017 7:37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3" name="Notes Placeholder 2">
            <a:extLst>
              <a:ext uri="{FF2B5EF4-FFF2-40B4-BE49-F238E27FC236}">
                <a16:creationId xmlns:a16="http://schemas.microsoft.com/office/drawing/2014/main" id="{E4280BDA-EB16-4F9E-8789-2AC8E34E1A15}"/>
              </a:ext>
            </a:extLst>
          </p:cNvPr>
          <p:cNvSpPr>
            <a:spLocks noGrp="1"/>
          </p:cNvSpPr>
          <p:nvPr>
            <p:ph type="body" idx="1"/>
          </p:nvPr>
        </p:nvSpPr>
        <p:spPr/>
        <p:txBody>
          <a:bodyPr/>
          <a:lstStyle/>
          <a:p>
            <a:r>
              <a:rPr lang="en-US" dirty="0"/>
              <a:t>TODO: What is Web API app platform?</a:t>
            </a:r>
          </a:p>
          <a:p>
            <a:r>
              <a:rPr lang="en-US" dirty="0"/>
              <a:t>TODO: A word about consent and admin consent</a:t>
            </a:r>
          </a:p>
          <a:p>
            <a:endParaRPr lang="en-US" dirty="0"/>
          </a:p>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t>Demo app registration via https://apps.dev.microsoft.com</a:t>
            </a:r>
          </a:p>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t>Login with </a:t>
            </a:r>
            <a:r>
              <a:rPr lang="da-DK" sz="900" b="0" i="0" kern="1200" dirty="0">
                <a:solidFill>
                  <a:schemeClr val="tx1"/>
                </a:solidFill>
                <a:effectLst/>
                <a:latin typeface="Segoe UI Light" pitchFamily="34" charset="0"/>
                <a:ea typeface="+mn-ea"/>
                <a:cs typeface="+mn-cs"/>
              </a:rPr>
              <a:t>bernd@DEV365x973253.onmicrosoft.com</a:t>
            </a:r>
          </a:p>
          <a:p>
            <a:pPr marL="0" marR="0" lvl="0" indent="0" algn="l" defTabSz="932742" rtl="0" eaLnBrk="1" fontAlgn="auto" latinLnBrk="0" hangingPunct="1">
              <a:lnSpc>
                <a:spcPct val="90000"/>
              </a:lnSpc>
              <a:spcBef>
                <a:spcPts val="0"/>
              </a:spcBef>
              <a:spcAft>
                <a:spcPts val="340"/>
              </a:spcAft>
              <a:buClrTx/>
              <a:buSzTx/>
              <a:buFontTx/>
              <a:buNone/>
              <a:tabLst/>
              <a:defRPr/>
            </a:pPr>
            <a:endParaRPr lang="en-US" dirty="0"/>
          </a:p>
          <a:p>
            <a:endParaRPr lang="en-DK" dirty="0"/>
          </a:p>
        </p:txBody>
      </p:sp>
    </p:spTree>
    <p:extLst>
      <p:ext uri="{BB962C8B-B14F-4D97-AF65-F5344CB8AC3E}">
        <p14:creationId xmlns:p14="http://schemas.microsoft.com/office/powerpoint/2010/main" val="35326629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Build 2017</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156DD3D-56F4-4FF1-BB12-AA342B3D84A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11/8/2017 7:37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3" name="Notes Placeholder 2">
            <a:extLst>
              <a:ext uri="{FF2B5EF4-FFF2-40B4-BE49-F238E27FC236}">
                <a16:creationId xmlns:a16="http://schemas.microsoft.com/office/drawing/2014/main" id="{CD64D11B-A154-4023-8FAC-38C6C5AA10E4}"/>
              </a:ext>
            </a:extLst>
          </p:cNvPr>
          <p:cNvSpPr>
            <a:spLocks noGrp="1"/>
          </p:cNvSpPr>
          <p:nvPr>
            <p:ph type="body" idx="1"/>
          </p:nvPr>
        </p:nvSpPr>
        <p:spPr/>
        <p:txBody>
          <a:bodyPr/>
          <a:lstStyle/>
          <a:p>
            <a:endParaRPr lang="en-DK" dirty="0"/>
          </a:p>
        </p:txBody>
      </p:sp>
    </p:spTree>
    <p:extLst>
      <p:ext uri="{BB962C8B-B14F-4D97-AF65-F5344CB8AC3E}">
        <p14:creationId xmlns:p14="http://schemas.microsoft.com/office/powerpoint/2010/main" val="16064501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TODO: research token expiration for </a:t>
            </a:r>
            <a:r>
              <a:rPr lang="en-US" dirty="0" err="1"/>
              <a:t>auth</a:t>
            </a:r>
            <a:r>
              <a:rPr lang="en-US" dirty="0"/>
              <a:t> and refresh</a:t>
            </a:r>
          </a:p>
          <a:p>
            <a:endParaRPr lang="en-US" dirty="0"/>
          </a:p>
          <a:p>
            <a:r>
              <a:rPr lang="en-US" dirty="0"/>
              <a:t>The call to /common/OAuth/v2.0/authorize will pop</a:t>
            </a:r>
            <a:r>
              <a:rPr lang="en-US" baseline="0" dirty="0"/>
              <a:t> up a login screen and request permissions consent. For web applications this is not a pop-up but a redirect.</a:t>
            </a:r>
          </a:p>
          <a:p>
            <a:endParaRPr lang="en-US" baseline="0" dirty="0"/>
          </a:p>
          <a:p>
            <a:r>
              <a:rPr lang="en-US" baseline="0" dirty="0"/>
              <a:t>Uses back channel only – the browser will never see the </a:t>
            </a:r>
            <a:r>
              <a:rPr lang="en-US" baseline="0" dirty="0" err="1"/>
              <a:t>auth</a:t>
            </a:r>
            <a:r>
              <a:rPr lang="en-US" baseline="0" dirty="0"/>
              <a:t> token. These are only available to the application.</a:t>
            </a:r>
          </a:p>
          <a:p>
            <a:endParaRPr lang="en-US" baseline="0" dirty="0"/>
          </a:p>
          <a:p>
            <a:r>
              <a:rPr lang="en-US" baseline="0" dirty="0"/>
              <a:t>Native applications have no secure storage and do therefore not use a client secret. Web applications must provide a client secret when calling the token endpoint.</a:t>
            </a:r>
          </a:p>
          <a:p>
            <a:endParaRPr lang="en-US" baseline="0" dirty="0"/>
          </a:p>
          <a:p>
            <a:r>
              <a:rPr lang="en-US" baseline="0" dirty="0"/>
              <a:t>It is important to cache the refresh token to request a new access token.</a:t>
            </a:r>
          </a:p>
          <a:p>
            <a:endParaRPr lang="en-US" baseline="0" dirty="0"/>
          </a:p>
          <a:p>
            <a:r>
              <a:rPr lang="en-US" baseline="0" dirty="0"/>
              <a:t>Reference: https://docs.microsoft.com/en-us/azure/active-directory/develop/active-directory-v2-protocols-oauth-code</a:t>
            </a:r>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11/8/2017 7:37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5685230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MSAL</a:t>
            </a:r>
            <a:r>
              <a:rPr lang="en-US" baseline="0" dirty="0"/>
              <a:t> makes it easy to create applications that acquire a token and cache locally. </a:t>
            </a:r>
          </a:p>
          <a:p>
            <a:endParaRPr lang="en-US" baseline="0" dirty="0"/>
          </a:p>
          <a:p>
            <a:r>
              <a:rPr lang="en-US" baseline="0" dirty="0" err="1"/>
              <a:t>AcquireTokenSilentAsync</a:t>
            </a:r>
            <a:r>
              <a:rPr lang="en-US" baseline="0" dirty="0"/>
              <a:t> will look in the cache for an access token that matches the user and scopes you requested. If token isn’t in cache or token is expired, it will attempt to use the refresh token to get a new access token with those scopes.</a:t>
            </a:r>
          </a:p>
          <a:p>
            <a:endParaRPr lang="en-US" baseline="0" dirty="0"/>
          </a:p>
          <a:p>
            <a:r>
              <a:rPr lang="en-US" baseline="0" dirty="0"/>
              <a:t>Notice the scopes are not a fully qualified URI as mentioned previously. Microsoft Graph applications can use a shorthand version.</a:t>
            </a: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11/8/2017 8:42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29640587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t>Login with </a:t>
            </a:r>
            <a:r>
              <a:rPr lang="da-DK" sz="900" b="0" i="0" kern="1200" dirty="0">
                <a:solidFill>
                  <a:schemeClr val="tx1"/>
                </a:solidFill>
                <a:effectLst/>
                <a:latin typeface="Segoe UI Light" pitchFamily="34" charset="0"/>
                <a:ea typeface="+mn-ea"/>
                <a:cs typeface="+mn-cs"/>
              </a:rPr>
              <a:t>bernd@DEV365x973253.onmicrosoft.com</a:t>
            </a:r>
          </a:p>
          <a:p>
            <a:pPr marL="0" marR="0" lvl="0" indent="0" algn="l" defTabSz="932742" rtl="0" eaLnBrk="1" fontAlgn="auto" latinLnBrk="0" hangingPunct="1">
              <a:lnSpc>
                <a:spcPct val="90000"/>
              </a:lnSpc>
              <a:spcBef>
                <a:spcPts val="0"/>
              </a:spcBef>
              <a:spcAft>
                <a:spcPts val="340"/>
              </a:spcAft>
              <a:buClrTx/>
              <a:buSzTx/>
              <a:buFontTx/>
              <a:buNone/>
              <a:tabLst/>
              <a:defRPr/>
            </a:pPr>
            <a:r>
              <a:rPr lang="da-DK" sz="900" b="0" i="0" kern="1200" dirty="0" err="1">
                <a:solidFill>
                  <a:schemeClr val="tx1"/>
                </a:solidFill>
                <a:effectLst/>
                <a:latin typeface="Segoe UI Light" pitchFamily="34" charset="0"/>
                <a:ea typeface="+mn-ea"/>
                <a:cs typeface="+mn-cs"/>
              </a:rPr>
              <a:t>Get</a:t>
            </a:r>
            <a:r>
              <a:rPr lang="da-DK" sz="900" b="0" i="0" kern="1200" dirty="0">
                <a:solidFill>
                  <a:schemeClr val="tx1"/>
                </a:solidFill>
                <a:effectLst/>
                <a:latin typeface="Segoe UI Light" pitchFamily="34" charset="0"/>
                <a:ea typeface="+mn-ea"/>
                <a:cs typeface="+mn-cs"/>
              </a:rPr>
              <a:t> </a:t>
            </a:r>
            <a:r>
              <a:rPr lang="da-DK" sz="900" b="0" i="0" kern="1200" dirty="0" err="1">
                <a:solidFill>
                  <a:schemeClr val="tx1"/>
                </a:solidFill>
                <a:effectLst/>
                <a:latin typeface="Segoe UI Light" pitchFamily="34" charset="0"/>
                <a:ea typeface="+mn-ea"/>
                <a:cs typeface="+mn-cs"/>
              </a:rPr>
              <a:t>oauth</a:t>
            </a:r>
            <a:r>
              <a:rPr lang="da-DK" sz="900" b="0" i="0" kern="1200" dirty="0">
                <a:solidFill>
                  <a:schemeClr val="tx1"/>
                </a:solidFill>
                <a:effectLst/>
                <a:latin typeface="Segoe UI Light" pitchFamily="34" charset="0"/>
                <a:ea typeface="+mn-ea"/>
                <a:cs typeface="+mn-cs"/>
              </a:rPr>
              <a:t> </a:t>
            </a:r>
            <a:r>
              <a:rPr lang="da-DK" sz="900" b="0" i="0" kern="1200" dirty="0" err="1">
                <a:solidFill>
                  <a:schemeClr val="tx1"/>
                </a:solidFill>
                <a:effectLst/>
                <a:latin typeface="Segoe UI Light" pitchFamily="34" charset="0"/>
                <a:ea typeface="+mn-ea"/>
                <a:cs typeface="+mn-cs"/>
              </a:rPr>
              <a:t>token</a:t>
            </a:r>
            <a:r>
              <a:rPr lang="da-DK" sz="900" b="0" i="0" kern="1200" dirty="0">
                <a:solidFill>
                  <a:schemeClr val="tx1"/>
                </a:solidFill>
                <a:effectLst/>
                <a:latin typeface="Segoe UI Light" pitchFamily="34" charset="0"/>
                <a:ea typeface="+mn-ea"/>
                <a:cs typeface="+mn-cs"/>
              </a:rPr>
              <a:t> and </a:t>
            </a:r>
            <a:r>
              <a:rPr lang="da-DK" sz="900" b="0" i="0" kern="1200" dirty="0" err="1">
                <a:solidFill>
                  <a:schemeClr val="tx1"/>
                </a:solidFill>
                <a:effectLst/>
                <a:latin typeface="Segoe UI Light" pitchFamily="34" charset="0"/>
                <a:ea typeface="+mn-ea"/>
                <a:cs typeface="+mn-cs"/>
              </a:rPr>
              <a:t>paste</a:t>
            </a:r>
            <a:r>
              <a:rPr lang="da-DK" sz="900" b="0" i="0" kern="1200" dirty="0">
                <a:solidFill>
                  <a:schemeClr val="tx1"/>
                </a:solidFill>
                <a:effectLst/>
                <a:latin typeface="Segoe UI Light" pitchFamily="34" charset="0"/>
                <a:ea typeface="+mn-ea"/>
                <a:cs typeface="+mn-cs"/>
              </a:rPr>
              <a:t> it </a:t>
            </a:r>
            <a:r>
              <a:rPr lang="da-DK" sz="900" b="0" i="0" kern="1200" dirty="0" err="1">
                <a:solidFill>
                  <a:schemeClr val="tx1"/>
                </a:solidFill>
                <a:effectLst/>
                <a:latin typeface="Segoe UI Light" pitchFamily="34" charset="0"/>
                <a:ea typeface="+mn-ea"/>
                <a:cs typeface="+mn-cs"/>
              </a:rPr>
              <a:t>into</a:t>
            </a:r>
            <a:r>
              <a:rPr lang="da-DK" sz="900" b="0" i="0" kern="1200" dirty="0">
                <a:solidFill>
                  <a:schemeClr val="tx1"/>
                </a:solidFill>
                <a:effectLst/>
                <a:latin typeface="Segoe UI Light" pitchFamily="34" charset="0"/>
                <a:ea typeface="+mn-ea"/>
                <a:cs typeface="+mn-cs"/>
              </a:rPr>
              <a:t> https://jwt.io/</a:t>
            </a:r>
          </a:p>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11/8/2017 7:37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61176822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jpg"/><Relationship Id="rId1" Type="http://schemas.openxmlformats.org/officeDocument/2006/relationships/slideMaster" Target="../slideMasters/slideMaster1.xml"/><Relationship Id="rId4"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trike="noStrike" spc="-150" baseline="0">
                <a:solidFill>
                  <a:schemeClr val="tx1"/>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tx1"/>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a:blip r:embed="rId2"/>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18196102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strike="noStrike">
                <a:solidFill>
                  <a:srgbClr val="2F2F2F"/>
                </a:solidFill>
              </a:defRPr>
            </a:lvl1pPr>
          </a:lstStyle>
          <a:p>
            <a:r>
              <a:rPr lang="en-US" dirty="0"/>
              <a:t>Title</a:t>
            </a:r>
          </a:p>
        </p:txBody>
      </p:sp>
    </p:spTree>
    <p:extLst>
      <p:ext uri="{BB962C8B-B14F-4D97-AF65-F5344CB8AC3E}">
        <p14:creationId xmlns:p14="http://schemas.microsoft.com/office/powerpoint/2010/main" val="2261908021"/>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title 1">
    <p:bg>
      <p:bgPr>
        <a:solidFill>
          <a:schemeClr val="tx2"/>
        </a:solidFill>
        <a:effectLst/>
      </p:bgPr>
    </p:bg>
    <p:spTree>
      <p:nvGrpSpPr>
        <p:cNvPr id="1" name=""/>
        <p:cNvGrpSpPr/>
        <p:nvPr/>
      </p:nvGrpSpPr>
      <p:grpSpPr>
        <a:xfrm>
          <a:off x="0" y="0"/>
          <a:ext cx="0" cy="0"/>
          <a:chOff x="0" y="0"/>
          <a:chExt cx="0" cy="0"/>
        </a:xfrm>
      </p:grpSpPr>
      <p:sp>
        <p:nvSpPr>
          <p:cNvPr id="36"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bg1"/>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48178708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title 2">
    <p:bg>
      <p:bgPr>
        <a:solidFill>
          <a:schemeClr val="accent1"/>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tx2"/>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348216268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title 3">
    <p:bg>
      <p:bgPr>
        <a:solidFill>
          <a:schemeClr val="bg1"/>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tx2"/>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288754964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hoto layou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5653087" cy="411162"/>
          </a:xfrm>
        </p:spPr>
        <p:txBody>
          <a:bodyPr wrap="square" lIns="0" tIns="0" rIns="0" bIns="0">
            <a:spAutoFit/>
          </a:bodyPr>
          <a:lstStyle>
            <a:lvl1pPr>
              <a:lnSpc>
                <a:spcPts val="3200"/>
              </a:lnSpc>
              <a:defRPr sz="2800">
                <a:solidFill>
                  <a:srgbClr val="2F2F2F"/>
                </a:solidFill>
              </a:defRPr>
            </a:lvl1pPr>
          </a:lstStyle>
          <a:p>
            <a:r>
              <a:rPr lang="en-US" dirty="0"/>
              <a:t>Photo layout 1</a:t>
            </a:r>
          </a:p>
        </p:txBody>
      </p:sp>
      <p:sp>
        <p:nvSpPr>
          <p:cNvPr id="4" name="Picture Placeholder 3"/>
          <p:cNvSpPr>
            <a:spLocks noGrp="1"/>
          </p:cNvSpPr>
          <p:nvPr>
            <p:ph type="pic" sz="quarter" idx="10"/>
          </p:nvPr>
        </p:nvSpPr>
        <p:spPr>
          <a:xfrm>
            <a:off x="6354763" y="0"/>
            <a:ext cx="6081712" cy="6994525"/>
          </a:xfrm>
          <a:blipFill dpi="0" rotWithShape="1">
            <a:blip r:embed="rId2"/>
            <a:srcRect/>
            <a:tile tx="-1530350" ty="0" sx="66000" sy="66000" flip="none" algn="tl"/>
          </a:blipFill>
        </p:spPr>
        <p:txBody>
          <a:bodyPr anchor="ctr">
            <a:noAutofit/>
          </a:bodyPr>
          <a:lstStyle>
            <a:lvl1pPr marL="0" indent="0" algn="ctr">
              <a:buNone/>
              <a:defRPr>
                <a:solidFill>
                  <a:schemeClr val="bg2"/>
                </a:solidFill>
              </a:defRPr>
            </a:lvl1pPr>
          </a:lstStyle>
          <a:p>
            <a:r>
              <a:rPr lang="en-US"/>
              <a:t>Click icon to add picture</a:t>
            </a:r>
            <a:endParaRPr lang="en-US" dirty="0"/>
          </a:p>
        </p:txBody>
      </p:sp>
    </p:spTree>
    <p:extLst>
      <p:ext uri="{BB962C8B-B14F-4D97-AF65-F5344CB8AC3E}">
        <p14:creationId xmlns:p14="http://schemas.microsoft.com/office/powerpoint/2010/main" val="1787446857"/>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Device layou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1: one column</a:t>
            </a:r>
          </a:p>
        </p:txBody>
      </p:sp>
      <p:sp>
        <p:nvSpPr>
          <p:cNvPr id="4" name="Text Placeholder 3"/>
          <p:cNvSpPr>
            <a:spLocks noGrp="1"/>
          </p:cNvSpPr>
          <p:nvPr>
            <p:ph type="body" sz="quarter" idx="10" hasCustomPrompt="1"/>
          </p:nvPr>
        </p:nvSpPr>
        <p:spPr>
          <a:xfrm>
            <a:off x="465138" y="1919804"/>
            <a:ext cx="4853623" cy="615553"/>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pt-BR" dirty="0"/>
              <a:t>Subhead Segoe UI Regular 20/24. Em volor resequaectur.</a:t>
            </a:r>
            <a:endParaRPr lang="en-US" dirty="0"/>
          </a:p>
        </p:txBody>
      </p:sp>
      <p:sp>
        <p:nvSpPr>
          <p:cNvPr id="5" name="Text Placeholder 4"/>
          <p:cNvSpPr>
            <a:spLocks noGrp="1"/>
          </p:cNvSpPr>
          <p:nvPr>
            <p:ph type="body" sz="quarter" idx="11" hasCustomPrompt="1"/>
          </p:nvPr>
        </p:nvSpPr>
        <p:spPr>
          <a:xfrm>
            <a:off x="465139" y="2761498"/>
            <a:ext cx="4853622" cy="2818376"/>
          </a:xfrm>
        </p:spPr>
        <p:txBody>
          <a:bodyPr lIns="0" tIns="0" rIns="0" bIns="0"/>
          <a:lstStyle>
            <a:lvl1pPr marL="285750" indent="-285750">
              <a:lnSpc>
                <a:spcPts val="1800"/>
              </a:lnSpc>
              <a:spcBef>
                <a:spcPts val="0"/>
              </a:spcBef>
              <a:buFont typeface="Arial" panose="020B0604020202020204" pitchFamily="34" charset="0"/>
              <a:buChar char="•"/>
              <a:defRPr sz="1400" b="0" i="0">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a:t>
            </a:r>
          </a:p>
        </p:txBody>
      </p:sp>
    </p:spTree>
    <p:extLst>
      <p:ext uri="{BB962C8B-B14F-4D97-AF65-F5344CB8AC3E}">
        <p14:creationId xmlns:p14="http://schemas.microsoft.com/office/powerpoint/2010/main" val="2118784326"/>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evice layout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2: two columns</a:t>
            </a:r>
          </a:p>
        </p:txBody>
      </p:sp>
      <p:sp>
        <p:nvSpPr>
          <p:cNvPr id="6" name="Text Placeholder 4"/>
          <p:cNvSpPr>
            <a:spLocks noGrp="1"/>
          </p:cNvSpPr>
          <p:nvPr>
            <p:ph type="body" sz="quarter" idx="11" hasCustomPrompt="1"/>
          </p:nvPr>
        </p:nvSpPr>
        <p:spPr>
          <a:xfrm>
            <a:off x="465139" y="1996440"/>
            <a:ext cx="1727200" cy="2817053"/>
          </a:xfrm>
        </p:spPr>
        <p:txBody>
          <a:bodyPr lIns="0" tIns="0" rIns="0" bIns="0"/>
          <a:lstStyle>
            <a:lvl1pPr marL="0" indent="0">
              <a:lnSpc>
                <a:spcPts val="1800"/>
              </a:lnSpc>
              <a:spcBef>
                <a:spcPts val="900"/>
              </a:spcBef>
              <a:buNone/>
              <a:defRPr sz="1400" b="1">
                <a:solidFill>
                  <a:schemeClr val="accent1"/>
                </a:solidFill>
                <a:latin typeface="+mn-lt"/>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7" name="Text Placeholder 4"/>
          <p:cNvSpPr>
            <a:spLocks noGrp="1"/>
          </p:cNvSpPr>
          <p:nvPr>
            <p:ph type="body" sz="quarter" idx="15" hasCustomPrompt="1"/>
          </p:nvPr>
        </p:nvSpPr>
        <p:spPr>
          <a:xfrm>
            <a:off x="2426019" y="1996440"/>
            <a:ext cx="1727200" cy="2817053"/>
          </a:xfrm>
        </p:spPr>
        <p:txBody>
          <a:bodyPr lIns="0" tIns="0" rIns="0" bIns="0"/>
          <a:lstStyle>
            <a:lvl1pPr marL="0" indent="0">
              <a:lnSpc>
                <a:spcPts val="1800"/>
              </a:lnSpc>
              <a:spcBef>
                <a:spcPts val="900"/>
              </a:spcBef>
              <a:buNone/>
              <a:defRPr lang="en-US" sz="1400" b="1" kern="1200" spc="0" baseline="0" dirty="0" smtClean="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Tree>
    <p:extLst>
      <p:ext uri="{BB962C8B-B14F-4D97-AF65-F5344CB8AC3E}">
        <p14:creationId xmlns:p14="http://schemas.microsoft.com/office/powerpoint/2010/main" val="256366251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Device layout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3</a:t>
            </a:r>
          </a:p>
        </p:txBody>
      </p:sp>
    </p:spTree>
    <p:extLst>
      <p:ext uri="{BB962C8B-B14F-4D97-AF65-F5344CB8AC3E}">
        <p14:creationId xmlns:p14="http://schemas.microsoft.com/office/powerpoint/2010/main" val="1369420102"/>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hart layout">
    <p:spTree>
      <p:nvGrpSpPr>
        <p:cNvPr id="1" name=""/>
        <p:cNvGrpSpPr/>
        <p:nvPr/>
      </p:nvGrpSpPr>
      <p:grpSpPr>
        <a:xfrm>
          <a:off x="0" y="0"/>
          <a:ext cx="0" cy="0"/>
          <a:chOff x="0" y="0"/>
          <a:chExt cx="0" cy="0"/>
        </a:xfrm>
      </p:grpSpPr>
      <p:sp>
        <p:nvSpPr>
          <p:cNvPr id="7" name="Chart Placeholder 6"/>
          <p:cNvSpPr>
            <a:spLocks noGrp="1"/>
          </p:cNvSpPr>
          <p:nvPr>
            <p:ph type="chart" sz="quarter" idx="21"/>
          </p:nvPr>
        </p:nvSpPr>
        <p:spPr>
          <a:xfrm>
            <a:off x="465139" y="2168525"/>
            <a:ext cx="3690933" cy="3605213"/>
          </a:xfrm>
        </p:spPr>
        <p:txBody>
          <a:bodyPr anchor="ctr">
            <a:noAutofit/>
          </a:bodyPr>
          <a:lstStyle>
            <a:lvl1pPr marL="0" indent="0" algn="ctr">
              <a:buNone/>
              <a:defRPr sz="2400"/>
            </a:lvl1pPr>
          </a:lstStyle>
          <a:p>
            <a:r>
              <a:rPr lang="en-US"/>
              <a:t>Click icon to add chart</a:t>
            </a:r>
            <a:endParaRPr lang="en-US" dirty="0"/>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Chart examples</a:t>
            </a:r>
          </a:p>
        </p:txBody>
      </p:sp>
      <p:sp>
        <p:nvSpPr>
          <p:cNvPr id="5" name="Text Placeholder 4"/>
          <p:cNvSpPr>
            <a:spLocks noGrp="1"/>
          </p:cNvSpPr>
          <p:nvPr>
            <p:ph type="body" sz="quarter" idx="11" hasCustomPrompt="1"/>
          </p:nvPr>
        </p:nvSpPr>
        <p:spPr>
          <a:xfrm>
            <a:off x="465138" y="5773736"/>
            <a:ext cx="3690937"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9" name="Text Placeholder 4"/>
          <p:cNvSpPr>
            <a:spLocks noGrp="1"/>
          </p:cNvSpPr>
          <p:nvPr>
            <p:ph type="body" sz="quarter" idx="12" hasCustomPrompt="1"/>
          </p:nvPr>
        </p:nvSpPr>
        <p:spPr>
          <a:xfrm>
            <a:off x="465135" y="5931090"/>
            <a:ext cx="3690937" cy="307777"/>
          </a:xfrm>
        </p:spPr>
        <p:txBody>
          <a:bodyPr lIns="0" tIns="0" rIns="0" bIns="0"/>
          <a:lstStyle>
            <a:lvl1pPr marL="0" indent="0">
              <a:lnSpc>
                <a:spcPts val="1200"/>
              </a:lnSpc>
              <a:spcBef>
                <a:spcPts val="900"/>
              </a:spcBef>
              <a:buFont typeface="Arial" panose="020B0604020202020204" pitchFamily="34" charset="0"/>
              <a:buNone/>
              <a:defRPr sz="1000" b="0" i="0">
                <a:solidFill>
                  <a:schemeClr val="tx1"/>
                </a:solidFill>
                <a:latin typeface="+mn-lt"/>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sz="1000">
                <a:solidFill>
                  <a:schemeClr val="tx1"/>
                </a:solidFill>
              </a:defRPr>
            </a:lvl2pPr>
            <a:lvl3pPr marL="457200" indent="0">
              <a:buNone/>
              <a:defRPr/>
            </a:lvl3pPr>
            <a:lvl4pPr marL="685800" indent="0">
              <a:buNone/>
              <a:defRPr/>
            </a:lvl4pPr>
            <a:lvl5pPr marL="914400" indent="0">
              <a:buNone/>
              <a:defRPr/>
            </a:lvl5pPr>
          </a:lstStyle>
          <a:p>
            <a:pPr lvl="0"/>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16" name="Text Placeholder 4"/>
          <p:cNvSpPr>
            <a:spLocks noGrp="1"/>
          </p:cNvSpPr>
          <p:nvPr>
            <p:ph type="body" sz="quarter" idx="17" hasCustomPrompt="1"/>
          </p:nvPr>
        </p:nvSpPr>
        <p:spPr>
          <a:xfrm>
            <a:off x="4389442" y="5773736"/>
            <a:ext cx="3679822"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17" name="Text Placeholder 4"/>
          <p:cNvSpPr>
            <a:spLocks noGrp="1"/>
          </p:cNvSpPr>
          <p:nvPr>
            <p:ph type="body" sz="quarter" idx="18" hasCustomPrompt="1"/>
          </p:nvPr>
        </p:nvSpPr>
        <p:spPr>
          <a:xfrm>
            <a:off x="4389438" y="5931090"/>
            <a:ext cx="3679825" cy="307777"/>
          </a:xfrm>
        </p:spPr>
        <p:txBody>
          <a:bodyPr vert="horz" wrap="square" lIns="0" tIns="0" rIns="0" bIns="0" rtlCol="0">
            <a:spAutoFit/>
          </a:bodyPr>
          <a:lstStyle>
            <a:lvl1pPr>
              <a:tabLst/>
              <a:defRPr lang="en-US" sz="1000" b="0" i="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18" name="Text Placeholder 4"/>
          <p:cNvSpPr>
            <a:spLocks noGrp="1"/>
          </p:cNvSpPr>
          <p:nvPr>
            <p:ph type="body" sz="quarter" idx="19" hasCustomPrompt="1"/>
          </p:nvPr>
        </p:nvSpPr>
        <p:spPr>
          <a:xfrm>
            <a:off x="8302626" y="5773736"/>
            <a:ext cx="3702056"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19" name="Text Placeholder 4"/>
          <p:cNvSpPr>
            <a:spLocks noGrp="1"/>
          </p:cNvSpPr>
          <p:nvPr>
            <p:ph type="body" sz="quarter" idx="20" hasCustomPrompt="1"/>
          </p:nvPr>
        </p:nvSpPr>
        <p:spPr>
          <a:xfrm>
            <a:off x="8302625" y="5931090"/>
            <a:ext cx="3702053" cy="307777"/>
          </a:xfrm>
        </p:spPr>
        <p:txBody>
          <a:bodyPr vert="horz" wrap="square" lIns="0" tIns="0" rIns="0" bIns="0" rtlCol="0">
            <a:spAutoFit/>
          </a:bodyPr>
          <a:lstStyle>
            <a:lvl1pPr marL="463550" indent="-463550">
              <a:tabLst/>
              <a:defRPr lang="en-US" sz="1000" b="0" i="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20" name="Chart Placeholder 6"/>
          <p:cNvSpPr>
            <a:spLocks noGrp="1"/>
          </p:cNvSpPr>
          <p:nvPr>
            <p:ph type="chart" sz="quarter" idx="22"/>
          </p:nvPr>
        </p:nvSpPr>
        <p:spPr>
          <a:xfrm>
            <a:off x="4389438" y="2168525"/>
            <a:ext cx="3679825" cy="3605213"/>
          </a:xfrm>
        </p:spPr>
        <p:txBody>
          <a:bodyPr anchor="ctr">
            <a:noAutofit/>
          </a:bodyPr>
          <a:lstStyle>
            <a:lvl1pPr marL="0" indent="0" algn="ctr">
              <a:buNone/>
              <a:defRPr sz="2400"/>
            </a:lvl1pPr>
          </a:lstStyle>
          <a:p>
            <a:r>
              <a:rPr lang="en-US"/>
              <a:t>Click icon to add chart</a:t>
            </a:r>
            <a:endParaRPr lang="en-US" dirty="0"/>
          </a:p>
        </p:txBody>
      </p:sp>
      <p:sp>
        <p:nvSpPr>
          <p:cNvPr id="21" name="Chart Placeholder 6"/>
          <p:cNvSpPr>
            <a:spLocks noGrp="1"/>
          </p:cNvSpPr>
          <p:nvPr>
            <p:ph type="chart" sz="quarter" idx="23"/>
          </p:nvPr>
        </p:nvSpPr>
        <p:spPr>
          <a:xfrm>
            <a:off x="8302624" y="2168525"/>
            <a:ext cx="3695701" cy="3605213"/>
          </a:xfrm>
        </p:spPr>
        <p:txBody>
          <a:bodyPr anchor="ctr">
            <a:noAutofit/>
          </a:bodyPr>
          <a:lstStyle>
            <a:lvl1pPr marL="0" indent="0" algn="ctr">
              <a:buNone/>
              <a:defRPr sz="2400"/>
            </a:lvl1pPr>
          </a:lstStyle>
          <a:p>
            <a:r>
              <a:rPr lang="en-US"/>
              <a:t>Click icon to add chart</a:t>
            </a:r>
            <a:endParaRPr lang="en-US" dirty="0"/>
          </a:p>
        </p:txBody>
      </p:sp>
    </p:spTree>
    <p:extLst>
      <p:ext uri="{BB962C8B-B14F-4D97-AF65-F5344CB8AC3E}">
        <p14:creationId xmlns:p14="http://schemas.microsoft.com/office/powerpoint/2010/main" val="2774544570"/>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abl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Table styling</a:t>
            </a:r>
          </a:p>
        </p:txBody>
      </p:sp>
      <p:sp>
        <p:nvSpPr>
          <p:cNvPr id="4" name="Table Placeholder 3"/>
          <p:cNvSpPr>
            <a:spLocks noGrp="1"/>
          </p:cNvSpPr>
          <p:nvPr>
            <p:ph type="tbl" sz="quarter" idx="10"/>
          </p:nvPr>
        </p:nvSpPr>
        <p:spPr>
          <a:xfrm>
            <a:off x="465138" y="2168525"/>
            <a:ext cx="11533187" cy="4371975"/>
          </a:xfrm>
        </p:spPr>
        <p:txBody>
          <a:bodyPr/>
          <a:lstStyle/>
          <a:p>
            <a:r>
              <a:rPr lang="en-US"/>
              <a:t>Click icon to add table</a:t>
            </a:r>
          </a:p>
        </p:txBody>
      </p:sp>
    </p:spTree>
    <p:extLst>
      <p:ext uri="{BB962C8B-B14F-4D97-AF65-F5344CB8AC3E}">
        <p14:creationId xmlns:p14="http://schemas.microsoft.com/office/powerpoint/2010/main" val="956749709"/>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2">
    <p:bg>
      <p:bgPr>
        <a:solidFill>
          <a:schemeClr val="tx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bg2"/>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bg2"/>
                </a:solidFill>
                <a:latin typeface="+mn-lt"/>
              </a:defRPr>
            </a:lvl1pPr>
          </a:lstStyle>
          <a:p>
            <a:pPr lvl="0"/>
            <a:r>
              <a:rPr lang="en-US" dirty="0"/>
              <a:t>Author Name</a:t>
            </a:r>
          </a:p>
          <a:p>
            <a:pPr lvl="0"/>
            <a:r>
              <a:rPr lang="en-US" dirty="0"/>
              <a:t>Date</a:t>
            </a:r>
          </a:p>
        </p:txBody>
      </p:sp>
      <p:grpSp>
        <p:nvGrpSpPr>
          <p:cNvPr id="7" name="Group 6"/>
          <p:cNvGrpSpPr/>
          <p:nvPr userDrawn="1"/>
        </p:nvGrpSpPr>
        <p:grpSpPr>
          <a:xfrm>
            <a:off x="465139" y="449264"/>
            <a:ext cx="933131" cy="200341"/>
            <a:chOff x="465139" y="449264"/>
            <a:chExt cx="933131" cy="200341"/>
          </a:xfrm>
        </p:grpSpPr>
        <p:pic>
          <p:nvPicPr>
            <p:cNvPr id="97" name="Picture 96"/>
            <p:cNvPicPr>
              <a:picLocks noChangeAspect="1"/>
            </p:cNvPicPr>
            <p:nvPr userDrawn="1"/>
          </p:nvPicPr>
          <p:blipFill rotWithShape="1">
            <a:blip r:embed="rId2"/>
            <a:srcRect l="26716" r="872" b="4064"/>
            <a:stretch/>
          </p:blipFill>
          <p:spPr bwMode="black">
            <a:xfrm>
              <a:off x="721996" y="459092"/>
              <a:ext cx="676274" cy="187779"/>
            </a:xfrm>
            <a:prstGeom prst="rect">
              <a:avLst/>
            </a:prstGeom>
          </p:spPr>
        </p:pic>
        <p:pic>
          <p:nvPicPr>
            <p:cNvPr id="64" name="MS logo gray - EMF"/>
            <p:cNvPicPr>
              <a:picLocks noChangeAspect="1"/>
            </p:cNvPicPr>
            <p:nvPr userDrawn="1"/>
          </p:nvPicPr>
          <p:blipFill rotWithShape="1">
            <a:blip r:embed="rId3"/>
            <a:srcRect r="76414"/>
            <a:stretch/>
          </p:blipFill>
          <p:spPr bwMode="black">
            <a:xfrm>
              <a:off x="465139" y="449264"/>
              <a:ext cx="220661" cy="200341"/>
            </a:xfrm>
            <a:prstGeom prst="rect">
              <a:avLst/>
            </a:prstGeom>
          </p:spPr>
        </p:pic>
      </p:grpSp>
    </p:spTree>
    <p:extLst>
      <p:ext uri="{BB962C8B-B14F-4D97-AF65-F5344CB8AC3E}">
        <p14:creationId xmlns:p14="http://schemas.microsoft.com/office/powerpoint/2010/main" val="236284738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hank you 1">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1873885"/>
            <a:ext cx="8229599" cy="1828800"/>
          </a:xfrm>
          <a:noFill/>
        </p:spPr>
        <p:txBody>
          <a:bodyPr lIns="0" tIns="0" rIns="0" bIns="0" anchor="t" anchorCtr="0"/>
          <a:lstStyle>
            <a:lvl1pPr>
              <a:lnSpc>
                <a:spcPts val="3000"/>
              </a:lnSpc>
              <a:defRPr sz="2800" spc="-150" baseline="0">
                <a:solidFill>
                  <a:schemeClr val="accent1"/>
                </a:solidFill>
              </a:defRPr>
            </a:lvl1pPr>
          </a:lstStyle>
          <a:p>
            <a:r>
              <a:rPr lang="en-US" dirty="0"/>
              <a:t>Thank you.</a:t>
            </a:r>
          </a:p>
        </p:txBody>
      </p:sp>
      <p:pic>
        <p:nvPicPr>
          <p:cNvPr id="64" name="MS logo gray - EMF"/>
          <p:cNvPicPr>
            <a:picLocks noChangeAspect="1"/>
          </p:cNvPicPr>
          <p:nvPr userDrawn="1"/>
        </p:nvPicPr>
        <p:blipFill>
          <a:blip r:embed="rId2"/>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89740555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hank you 2">
    <p:bg>
      <p:bgPr>
        <a:solidFill>
          <a:schemeClr val="tx1"/>
        </a:solidFill>
        <a:effectLst/>
      </p:bgPr>
    </p:bg>
    <p:spTree>
      <p:nvGrpSpPr>
        <p:cNvPr id="1" name=""/>
        <p:cNvGrpSpPr/>
        <p:nvPr/>
      </p:nvGrpSpPr>
      <p:grpSpPr>
        <a:xfrm>
          <a:off x="0" y="0"/>
          <a:ext cx="0" cy="0"/>
          <a:chOff x="0" y="0"/>
          <a:chExt cx="0" cy="0"/>
        </a:xfrm>
      </p:grpSpPr>
      <p:grpSp>
        <p:nvGrpSpPr>
          <p:cNvPr id="4" name="Group 3"/>
          <p:cNvGrpSpPr/>
          <p:nvPr userDrawn="1"/>
        </p:nvGrpSpPr>
        <p:grpSpPr>
          <a:xfrm>
            <a:off x="465139" y="449264"/>
            <a:ext cx="933131" cy="200341"/>
            <a:chOff x="465139" y="449264"/>
            <a:chExt cx="933131" cy="200341"/>
          </a:xfrm>
        </p:grpSpPr>
        <p:pic>
          <p:nvPicPr>
            <p:cNvPr id="5" name="Picture 4"/>
            <p:cNvPicPr>
              <a:picLocks noChangeAspect="1"/>
            </p:cNvPicPr>
            <p:nvPr userDrawn="1"/>
          </p:nvPicPr>
          <p:blipFill rotWithShape="1">
            <a:blip r:embed="rId2"/>
            <a:srcRect l="26716" r="872" b="4064"/>
            <a:stretch/>
          </p:blipFill>
          <p:spPr bwMode="black">
            <a:xfrm>
              <a:off x="721996" y="459092"/>
              <a:ext cx="676274" cy="187779"/>
            </a:xfrm>
            <a:prstGeom prst="rect">
              <a:avLst/>
            </a:prstGeom>
          </p:spPr>
        </p:pic>
        <p:pic>
          <p:nvPicPr>
            <p:cNvPr id="6" name="MS logo gray - EMF"/>
            <p:cNvPicPr>
              <a:picLocks noChangeAspect="1"/>
            </p:cNvPicPr>
            <p:nvPr userDrawn="1"/>
          </p:nvPicPr>
          <p:blipFill rotWithShape="1">
            <a:blip r:embed="rId3"/>
            <a:srcRect r="76414"/>
            <a:stretch/>
          </p:blipFill>
          <p:spPr bwMode="black">
            <a:xfrm>
              <a:off x="465139" y="449264"/>
              <a:ext cx="220661" cy="200341"/>
            </a:xfrm>
            <a:prstGeom prst="rect">
              <a:avLst/>
            </a:prstGeom>
          </p:spPr>
        </p:pic>
      </p:grpSp>
      <p:sp>
        <p:nvSpPr>
          <p:cNvPr id="9" name="Title 1"/>
          <p:cNvSpPr>
            <a:spLocks noGrp="1"/>
          </p:cNvSpPr>
          <p:nvPr>
            <p:ph type="title" hasCustomPrompt="1"/>
          </p:nvPr>
        </p:nvSpPr>
        <p:spPr>
          <a:xfrm>
            <a:off x="465137" y="1873885"/>
            <a:ext cx="8229599" cy="1828800"/>
          </a:xfrm>
          <a:noFill/>
        </p:spPr>
        <p:txBody>
          <a:bodyPr lIns="0" tIns="0" rIns="0" bIns="0" anchor="t" anchorCtr="0"/>
          <a:lstStyle>
            <a:lvl1pPr>
              <a:lnSpc>
                <a:spcPts val="3000"/>
              </a:lnSpc>
              <a:defRPr sz="2800" spc="-150" baseline="0">
                <a:solidFill>
                  <a:schemeClr val="bg2"/>
                </a:solidFill>
              </a:defRPr>
            </a:lvl1pPr>
          </a:lstStyle>
          <a:p>
            <a:r>
              <a:rPr lang="en-US" dirty="0"/>
              <a:t>Thank you.</a:t>
            </a:r>
          </a:p>
        </p:txBody>
      </p:sp>
    </p:spTree>
    <p:extLst>
      <p:ext uri="{BB962C8B-B14F-4D97-AF65-F5344CB8AC3E}">
        <p14:creationId xmlns:p14="http://schemas.microsoft.com/office/powerpoint/2010/main" val="84260646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Picture 7"/>
          <p:cNvPicPr>
            <a:picLocks noChangeAspect="1"/>
          </p:cNvPicPr>
          <p:nvPr userDrawn="1"/>
        </p:nvPicPr>
        <p:blipFill>
          <a:blip r:embed="rId2"/>
          <a:stretch>
            <a:fillRect/>
          </a:stretch>
        </p:blipFill>
        <p:spPr bwMode="black">
          <a:xfrm>
            <a:off x="457200" y="479425"/>
            <a:ext cx="1483418" cy="310896"/>
          </a:xfrm>
          <a:prstGeom prst="rect">
            <a:avLst/>
          </a:prstGeom>
        </p:spPr>
      </p:pic>
    </p:spTree>
    <p:extLst>
      <p:ext uri="{BB962C8B-B14F-4D97-AF65-F5344CB8AC3E}">
        <p14:creationId xmlns:p14="http://schemas.microsoft.com/office/powerpoint/2010/main" val="318137367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8" y="1212850"/>
            <a:ext cx="11888787" cy="2308324"/>
          </a:xfrm>
        </p:spPr>
        <p:txBody>
          <a:bodyPr>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a:extLst>
              <a:ext uri="{FF2B5EF4-FFF2-40B4-BE49-F238E27FC236}">
                <a16:creationId xmlns:a16="http://schemas.microsoft.com/office/drawing/2014/main" id="{E308F812-F04B-42F7-9565-DA7F08158E35}"/>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387103" y="6141008"/>
            <a:ext cx="1799095" cy="830017"/>
          </a:xfrm>
          <a:prstGeom prst="rect">
            <a:avLst/>
          </a:prstGeom>
        </p:spPr>
      </p:pic>
    </p:spTree>
    <p:extLst>
      <p:ext uri="{BB962C8B-B14F-4D97-AF65-F5344CB8AC3E}">
        <p14:creationId xmlns:p14="http://schemas.microsoft.com/office/powerpoint/2010/main" val="41683425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6896" y="296897"/>
            <a:ext cx="11375536" cy="762786"/>
          </a:xfrm>
        </p:spPr>
        <p:txBody>
          <a:bodyPr lIns="146304" tIns="91440" rIns="146304" bIns="91440"/>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4"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3542311068"/>
      </p:ext>
    </p:extLst>
  </p:cSld>
  <p:clrMapOvr>
    <a:masterClrMapping/>
  </p:clrMapOvr>
  <p:transition>
    <p:fade/>
  </p:transition>
  <p:extLst mod="1">
    <p:ext uri="{DCECCB84-F9BA-43D5-87BE-67443E8EF086}">
      <p15:sldGuideLst xmlns:p15="http://schemas.microsoft.com/office/powerpoint/2012/main">
        <p15:guide id="1" pos="288">
          <p15:clr>
            <a:srgbClr val="5ACBF0"/>
          </p15:clr>
        </p15:guide>
        <p15:guide id="2" orient="horz" pos="302">
          <p15:clr>
            <a:srgbClr val="5ACBF0"/>
          </p15:clr>
        </p15:guide>
        <p15:guide id="3" pos="7546">
          <p15:clr>
            <a:srgbClr val="5ACBF0"/>
          </p15:clr>
        </p15:guide>
        <p15:guide id="4" orient="horz" pos="41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9" y="1212850"/>
            <a:ext cx="11887200" cy="2006383"/>
          </a:xfrm>
        </p:spPr>
        <p:txBody>
          <a:bodyPr>
            <a:spAutoFit/>
          </a:bodyPr>
          <a:lstStyle>
            <a:lvl3pPr>
              <a:defRPr sz="2400"/>
            </a:lvl3pPr>
            <a:lvl4pPr>
              <a:defRPr sz="2000"/>
            </a:lvl4pPr>
            <a:lvl5pPr>
              <a:defRPr sz="20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pic>
        <p:nvPicPr>
          <p:cNvPr id="5" name="Picture 4">
            <a:extLst>
              <a:ext uri="{FF2B5EF4-FFF2-40B4-BE49-F238E27FC236}">
                <a16:creationId xmlns:a16="http://schemas.microsoft.com/office/drawing/2014/main" id="{E44E1625-0B1A-4DA0-99B1-C4959161F8D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944677840"/>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29660" y="233151"/>
            <a:ext cx="11375536" cy="762786"/>
          </a:xfrm>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5" name="Text Placeholder 4"/>
          <p:cNvSpPr>
            <a:spLocks noGrp="1"/>
          </p:cNvSpPr>
          <p:nvPr>
            <p:ph type="body" sz="quarter" idx="10"/>
          </p:nvPr>
        </p:nvSpPr>
        <p:spPr>
          <a:xfrm>
            <a:off x="529660" y="1476621"/>
            <a:ext cx="11375536" cy="2084319"/>
          </a:xfrm>
          <a:prstGeom prst="rect">
            <a:avLst/>
          </a:prstGeom>
        </p:spPr>
        <p:txBody>
          <a:bodyPr/>
          <a:lstStyle>
            <a:lvl1pPr marL="289818" indent="-289818">
              <a:buFont typeface="Wingdings" pitchFamily="2" charset="2"/>
              <a:buChar char=""/>
              <a:defRPr sz="4080"/>
            </a:lvl1pPr>
            <a:lvl2pPr marL="527824" indent="-238007">
              <a:buFont typeface="Wingdings" pitchFamily="2" charset="2"/>
              <a:buChar char=""/>
              <a:defRPr>
                <a:latin typeface="+mn-lt"/>
              </a:defRPr>
            </a:lvl2pPr>
            <a:lvl3pPr marL="756116" indent="-228292">
              <a:buFont typeface="Wingdings" pitchFamily="2" charset="2"/>
              <a:buChar char=""/>
              <a:tabLst/>
              <a:defRPr>
                <a:latin typeface="+mn-lt"/>
              </a:defRPr>
            </a:lvl3pPr>
            <a:lvl4pPr marL="932597" indent="-176481">
              <a:buFont typeface="Wingdings" pitchFamily="2" charset="2"/>
              <a:buChar char=""/>
              <a:defRPr>
                <a:latin typeface="+mn-lt"/>
              </a:defRPr>
            </a:lvl4pPr>
            <a:lvl5pPr marL="1109078" indent="-176481">
              <a:buFont typeface="Wingdings" pitchFamily="2" charset="2"/>
              <a:buChar char=""/>
              <a:tabLst/>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2397678078"/>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4">
    <p:bg>
      <p:bgPr>
        <a:solidFill>
          <a:schemeClr val="accent2"/>
        </a:solidFill>
        <a:effectLst/>
      </p:bgPr>
    </p:bg>
    <p:spTree>
      <p:nvGrpSpPr>
        <p:cNvPr id="1" name=""/>
        <p:cNvGrpSpPr/>
        <p:nvPr/>
      </p:nvGrpSpPr>
      <p:grpSpPr>
        <a:xfrm>
          <a:off x="0" y="0"/>
          <a:ext cx="0" cy="0"/>
          <a:chOff x="0" y="0"/>
          <a:chExt cx="0" cy="0"/>
        </a:xfrm>
      </p:grpSpPr>
      <p:pic>
        <p:nvPicPr>
          <p:cNvPr id="3" name="Picture 2" descr="A picture containing person, indoor, young, wall&#10;&#10;Description generated with very high confidence">
            <a:extLst>
              <a:ext uri="{FF2B5EF4-FFF2-40B4-BE49-F238E27FC236}">
                <a16:creationId xmlns:a16="http://schemas.microsoft.com/office/drawing/2014/main" id="{0EB3D132-CEB7-434C-9670-9968A19EA903}"/>
              </a:ext>
            </a:extLst>
          </p:cNvPr>
          <p:cNvPicPr>
            <a:picLocks noChangeAspect="1"/>
          </p:cNvPicPr>
          <p:nvPr userDrawn="1"/>
        </p:nvPicPr>
        <p:blipFill>
          <a:blip r:embed="rId2"/>
          <a:stretch>
            <a:fillRect/>
          </a:stretch>
        </p:blipFill>
        <p:spPr>
          <a:xfrm flipH="1">
            <a:off x="1942064" y="0"/>
            <a:ext cx="10494411" cy="6994525"/>
          </a:xfrm>
          <a:prstGeom prst="rect">
            <a:avLst/>
          </a:prstGeom>
        </p:spPr>
      </p:pic>
      <p:sp>
        <p:nvSpPr>
          <p:cNvPr id="7" name="Rectangle 6">
            <a:extLst>
              <a:ext uri="{FF2B5EF4-FFF2-40B4-BE49-F238E27FC236}">
                <a16:creationId xmlns:a16="http://schemas.microsoft.com/office/drawing/2014/main" id="{74934ED9-56E2-4A47-81E4-82A94CE3FF56}"/>
              </a:ext>
            </a:extLst>
          </p:cNvPr>
          <p:cNvSpPr/>
          <p:nvPr userDrawn="1"/>
        </p:nvSpPr>
        <p:spPr bwMode="auto">
          <a:xfrm>
            <a:off x="0" y="0"/>
            <a:ext cx="6550090" cy="6993833"/>
          </a:xfrm>
          <a:prstGeom prst="rect">
            <a:avLst/>
          </a:prstGeom>
          <a:gradFill flip="none" rotWithShape="1">
            <a:gsLst>
              <a:gs pos="31000">
                <a:schemeClr val="tx1"/>
              </a:gs>
              <a:gs pos="68000">
                <a:schemeClr val="tx1">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97" name="Picture 96"/>
          <p:cNvPicPr>
            <a:picLocks noChangeAspect="1"/>
          </p:cNvPicPr>
          <p:nvPr userDrawn="1"/>
        </p:nvPicPr>
        <p:blipFill rotWithShape="1">
          <a:blip r:embed="rId3"/>
          <a:srcRect l="26716" r="872" b="4064"/>
          <a:stretch/>
        </p:blipFill>
        <p:spPr bwMode="black">
          <a:xfrm>
            <a:off x="721996" y="459092"/>
            <a:ext cx="676274" cy="187779"/>
          </a:xfrm>
          <a:prstGeom prst="rect">
            <a:avLst/>
          </a:prstGeom>
        </p:spPr>
      </p:pic>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bg2"/>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bg2"/>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rotWithShape="1">
          <a:blip r:embed="rId4"/>
          <a:srcRect r="76414"/>
          <a:stretch/>
        </p:blipFill>
        <p:spPr bwMode="black">
          <a:xfrm>
            <a:off x="465139" y="449264"/>
            <a:ext cx="220661" cy="200341"/>
          </a:xfrm>
          <a:prstGeom prst="rect">
            <a:avLst/>
          </a:prstGeom>
        </p:spPr>
      </p:pic>
    </p:spTree>
    <p:extLst>
      <p:ext uri="{BB962C8B-B14F-4D97-AF65-F5344CB8AC3E}">
        <p14:creationId xmlns:p14="http://schemas.microsoft.com/office/powerpoint/2010/main" val="244134628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960438"/>
            <a:ext cx="3690937" cy="917575"/>
          </a:xfrm>
        </p:spPr>
        <p:txBody>
          <a:bodyPr lIns="0" tIns="0" rIns="0" bIns="0"/>
          <a:lstStyle>
            <a:lvl1pPr>
              <a:defRPr sz="1800" spc="-50" baseline="0">
                <a:solidFill>
                  <a:schemeClr val="tx1"/>
                </a:solidFill>
              </a:defRPr>
            </a:lvl1pPr>
          </a:lstStyle>
          <a:p>
            <a:r>
              <a:rPr lang="en-US" dirty="0"/>
              <a:t>Contents</a:t>
            </a:r>
          </a:p>
        </p:txBody>
      </p:sp>
      <p:sp>
        <p:nvSpPr>
          <p:cNvPr id="4" name="Text Placeholder 3"/>
          <p:cNvSpPr>
            <a:spLocks noGrp="1"/>
          </p:cNvSpPr>
          <p:nvPr>
            <p:ph type="body" sz="quarter" idx="10" hasCustomPrompt="1"/>
          </p:nvPr>
        </p:nvSpPr>
        <p:spPr>
          <a:xfrm>
            <a:off x="6354764" y="960438"/>
            <a:ext cx="3914774" cy="3862387"/>
          </a:xfrm>
        </p:spPr>
        <p:txBody>
          <a:bodyPr wrap="square" lIns="0" tIns="0" rIns="0" bIns="0">
            <a:noAutofit/>
          </a:bodyPr>
          <a:lstStyle>
            <a:lvl1pPr marL="0" indent="0" defTabSz="517525">
              <a:buNone/>
              <a:defRPr sz="1800" spc="-50" baseline="0">
                <a:solidFill>
                  <a:schemeClr val="accent1"/>
                </a:solidFill>
              </a:defRPr>
            </a:lvl1pPr>
            <a:lvl2pPr marL="228600" indent="0">
              <a:buNone/>
              <a:defRPr sz="1800"/>
            </a:lvl2pPr>
            <a:lvl3pPr marL="457200" indent="0">
              <a:buNone/>
              <a:defRPr sz="1800"/>
            </a:lvl3pPr>
            <a:lvl4pPr marL="685800" indent="0">
              <a:buNone/>
              <a:defRPr sz="1800"/>
            </a:lvl4pPr>
            <a:lvl5pPr marL="914400" indent="0">
              <a:buNone/>
              <a:defRPr sz="1800"/>
            </a:lvl5pPr>
          </a:lstStyle>
          <a:p>
            <a:pPr lvl="0"/>
            <a:r>
              <a:rPr lang="en-US" dirty="0"/>
              <a:t>##	Section Title</a:t>
            </a:r>
          </a:p>
        </p:txBody>
      </p:sp>
    </p:spTree>
    <p:extLst>
      <p:ext uri="{BB962C8B-B14F-4D97-AF65-F5344CB8AC3E}">
        <p14:creationId xmlns:p14="http://schemas.microsoft.com/office/powerpoint/2010/main" val="2076171427"/>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Heading Segoe UI </a:t>
            </a:r>
            <a:r>
              <a:rPr lang="en-US" dirty="0" err="1"/>
              <a:t>Semibold</a:t>
            </a:r>
            <a:r>
              <a:rPr lang="en-US" dirty="0"/>
              <a:t> 28/32</a:t>
            </a:r>
          </a:p>
        </p:txBody>
      </p:sp>
      <p:sp>
        <p:nvSpPr>
          <p:cNvPr id="4" name="Text Placeholder 3"/>
          <p:cNvSpPr>
            <a:spLocks noGrp="1"/>
          </p:cNvSpPr>
          <p:nvPr>
            <p:ph type="body" sz="quarter" idx="10" hasCustomPrompt="1"/>
          </p:nvPr>
        </p:nvSpPr>
        <p:spPr>
          <a:xfrm>
            <a:off x="465138" y="1919804"/>
            <a:ext cx="11533187" cy="307777"/>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Large: subhead Segoe UI Regular 20/24</a:t>
            </a:r>
          </a:p>
        </p:txBody>
      </p:sp>
      <p:sp>
        <p:nvSpPr>
          <p:cNvPr id="5" name="Text Placeholder 4"/>
          <p:cNvSpPr>
            <a:spLocks noGrp="1"/>
          </p:cNvSpPr>
          <p:nvPr>
            <p:ph type="body" sz="quarter" idx="11" hasCustomPrompt="1"/>
          </p:nvPr>
        </p:nvSpPr>
        <p:spPr>
          <a:xfrm>
            <a:off x="465138" y="3214124"/>
            <a:ext cx="11533187" cy="461665"/>
          </a:xfrm>
        </p:spPr>
        <p:txBody>
          <a:bodyPr lIns="0" tIns="0" rIns="0" bIns="0"/>
          <a:lstStyle>
            <a:lvl1pPr marL="0" indent="0">
              <a:lnSpc>
                <a:spcPts val="1800"/>
              </a:lnSpc>
              <a:spcBef>
                <a:spcPts val="0"/>
              </a:spcBef>
              <a:buNone/>
              <a:defRPr sz="1400" b="1">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Medium: paragraph title Segoe UI bold 14/18</a:t>
            </a:r>
          </a:p>
          <a:p>
            <a:pPr lvl="1"/>
            <a:r>
              <a:rPr lang="en-US" dirty="0"/>
              <a:t>Body copy Segoe UI Regular 14/18</a:t>
            </a:r>
          </a:p>
        </p:txBody>
      </p:sp>
      <p:sp>
        <p:nvSpPr>
          <p:cNvPr id="7" name="Text Placeholder 6"/>
          <p:cNvSpPr>
            <a:spLocks noGrp="1"/>
          </p:cNvSpPr>
          <p:nvPr>
            <p:ph type="body" sz="quarter" idx="12" hasCustomPrompt="1"/>
          </p:nvPr>
        </p:nvSpPr>
        <p:spPr>
          <a:xfrm>
            <a:off x="465138" y="4477703"/>
            <a:ext cx="11533187" cy="307777"/>
          </a:xfrm>
        </p:spPr>
        <p:txBody>
          <a:bodyPr lIns="0" tIns="0" rIns="0" bIns="0"/>
          <a:lstStyle>
            <a:lvl1pPr marL="0" indent="0">
              <a:lnSpc>
                <a:spcPts val="1200"/>
              </a:lnSpc>
              <a:spcBef>
                <a:spcPts val="0"/>
              </a:spcBef>
              <a:buNone/>
              <a:defRPr sz="1000">
                <a:solidFill>
                  <a:schemeClr val="tx1"/>
                </a:solidFill>
              </a:defRPr>
            </a:lvl1pPr>
            <a:lvl2pPr marL="0" indent="0">
              <a:lnSpc>
                <a:spcPts val="1200"/>
              </a:lnSpc>
              <a:spcBef>
                <a:spcPts val="0"/>
              </a:spcBef>
              <a:buNone/>
              <a:defRPr sz="1000">
                <a:solidFill>
                  <a:schemeClr val="tx1"/>
                </a:solidFill>
              </a:defRPr>
            </a:lvl2pPr>
            <a:lvl3pPr marL="457200" indent="0">
              <a:buNone/>
              <a:defRPr/>
            </a:lvl3pPr>
            <a:lvl4pPr marL="685800" indent="0">
              <a:buNone/>
              <a:defRPr/>
            </a:lvl4pPr>
            <a:lvl5pPr marL="914400" indent="0">
              <a:buNone/>
              <a:defRPr/>
            </a:lvl5pPr>
          </a:lstStyle>
          <a:p>
            <a:pPr lvl="0"/>
            <a:r>
              <a:rPr lang="en-US" dirty="0"/>
              <a:t>Small: caption title Segoe </a:t>
            </a:r>
            <a:r>
              <a:rPr lang="en-US" dirty="0" err="1"/>
              <a:t>Semibold</a:t>
            </a:r>
            <a:r>
              <a:rPr lang="en-US" dirty="0"/>
              <a:t> 10/12</a:t>
            </a:r>
          </a:p>
          <a:p>
            <a:pPr lvl="1"/>
            <a:r>
              <a:rPr lang="en-US" dirty="0"/>
              <a:t>Caption Segoe Regular 10/12</a:t>
            </a:r>
          </a:p>
        </p:txBody>
      </p:sp>
    </p:spTree>
    <p:extLst>
      <p:ext uri="{BB962C8B-B14F-4D97-AF65-F5344CB8AC3E}">
        <p14:creationId xmlns:p14="http://schemas.microsoft.com/office/powerpoint/2010/main" val="3146831200"/>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xt option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1: three column bulleted list</a:t>
            </a:r>
          </a:p>
        </p:txBody>
      </p:sp>
      <p:sp>
        <p:nvSpPr>
          <p:cNvPr id="4" name="Text Placeholder 3"/>
          <p:cNvSpPr>
            <a:spLocks noGrp="1"/>
          </p:cNvSpPr>
          <p:nvPr>
            <p:ph type="body" sz="quarter" idx="10" hasCustomPrompt="1"/>
          </p:nvPr>
        </p:nvSpPr>
        <p:spPr>
          <a:xfrm>
            <a:off x="465138" y="1919804"/>
            <a:ext cx="7604125" cy="923330"/>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Subhead Segoe UI Regular 20/24. Dis </a:t>
            </a:r>
            <a:r>
              <a:rPr lang="en-US" dirty="0" err="1"/>
              <a:t>apid</a:t>
            </a:r>
            <a:r>
              <a:rPr lang="en-US" dirty="0"/>
              <a:t> </a:t>
            </a:r>
            <a:r>
              <a:rPr lang="en-US" dirty="0" err="1"/>
              <a:t>es</a:t>
            </a:r>
            <a:r>
              <a:rPr lang="en-US" dirty="0"/>
              <a:t> </a:t>
            </a:r>
            <a:r>
              <a:rPr lang="en-US" dirty="0" err="1"/>
              <a:t>simusanditis</a:t>
            </a:r>
            <a:r>
              <a:rPr lang="en-US" dirty="0"/>
              <a:t> </a:t>
            </a:r>
            <a:r>
              <a:rPr lang="en-US" dirty="0" err="1"/>
              <a:t>ea</a:t>
            </a:r>
            <a:r>
              <a:rPr lang="en-US" dirty="0"/>
              <a:t> ex et </a:t>
            </a:r>
            <a:r>
              <a:rPr lang="en-US" dirty="0" err="1"/>
              <a:t>illore</a:t>
            </a:r>
            <a:r>
              <a:rPr lang="en-US" dirty="0"/>
              <a:t>, </a:t>
            </a:r>
            <a:r>
              <a:rPr lang="en-US" dirty="0" err="1"/>
              <a:t>nectationet</a:t>
            </a:r>
            <a:r>
              <a:rPr lang="en-US" dirty="0"/>
              <a:t> </a:t>
            </a:r>
            <a:r>
              <a:rPr lang="en-US" dirty="0" err="1"/>
              <a:t>aut</a:t>
            </a:r>
            <a:r>
              <a:rPr lang="en-US" dirty="0"/>
              <a:t> </a:t>
            </a:r>
            <a:r>
              <a:rPr lang="en-US" dirty="0" err="1"/>
              <a:t>dic</a:t>
            </a:r>
            <a:r>
              <a:rPr lang="en-US" dirty="0"/>
              <a:t> </a:t>
            </a:r>
            <a:r>
              <a:rPr lang="en-US" dirty="0" err="1"/>
              <a:t>tem</a:t>
            </a:r>
            <a:r>
              <a:rPr lang="en-US" dirty="0"/>
              <a:t> </a:t>
            </a:r>
            <a:r>
              <a:rPr lang="en-US" dirty="0" err="1"/>
              <a:t>vit</a:t>
            </a:r>
            <a:r>
              <a:rPr lang="en-US" dirty="0"/>
              <a:t> </a:t>
            </a:r>
            <a:r>
              <a:rPr lang="en-US" dirty="0" err="1"/>
              <a:t>velestium</a:t>
            </a:r>
            <a:r>
              <a:rPr lang="en-US" dirty="0"/>
              <a:t> </a:t>
            </a:r>
            <a:r>
              <a:rPr lang="en-US" dirty="0" err="1"/>
              <a:t>reperro</a:t>
            </a:r>
            <a:r>
              <a:rPr lang="en-US" dirty="0"/>
              <a:t> </a:t>
            </a:r>
            <a:r>
              <a:rPr lang="en-US" dirty="0" err="1"/>
              <a:t>rroviduntion</a:t>
            </a:r>
            <a:r>
              <a:rPr lang="en-US" dirty="0"/>
              <a:t> </a:t>
            </a:r>
            <a:r>
              <a:rPr lang="en-US" dirty="0" err="1"/>
              <a:t>conem</a:t>
            </a:r>
            <a:r>
              <a:rPr lang="en-US" dirty="0"/>
              <a:t> </a:t>
            </a:r>
            <a:r>
              <a:rPr lang="en-US" dirty="0" err="1"/>
              <a:t>rehend</a:t>
            </a:r>
            <a:r>
              <a:rPr lang="en-US" dirty="0"/>
              <a:t>.</a:t>
            </a:r>
          </a:p>
        </p:txBody>
      </p:sp>
      <p:sp>
        <p:nvSpPr>
          <p:cNvPr id="5" name="Text Placeholder 4"/>
          <p:cNvSpPr>
            <a:spLocks noGrp="1"/>
          </p:cNvSpPr>
          <p:nvPr>
            <p:ph type="body" sz="quarter" idx="11" hasCustomPrompt="1"/>
          </p:nvPr>
        </p:nvSpPr>
        <p:spPr>
          <a:xfrm>
            <a:off x="465138" y="3214124"/>
            <a:ext cx="3690937" cy="2731517"/>
          </a:xfrm>
        </p:spPr>
        <p:txBody>
          <a:bodyPr lIns="0" tIns="0" rIns="0" bIns="0"/>
          <a:lstStyle>
            <a:lvl1pPr marL="0" indent="0">
              <a:lnSpc>
                <a:spcPts val="1800"/>
              </a:lnSpc>
              <a:spcBef>
                <a:spcPts val="900"/>
              </a:spcBef>
              <a:buNone/>
              <a:defRPr sz="1400" b="1">
                <a:solidFill>
                  <a:schemeClr val="accent1"/>
                </a:solidFill>
                <a:latin typeface="+mn-lt"/>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
        <p:nvSpPr>
          <p:cNvPr id="6" name="Text Placeholder 4"/>
          <p:cNvSpPr>
            <a:spLocks noGrp="1"/>
          </p:cNvSpPr>
          <p:nvPr>
            <p:ph type="body" sz="quarter" idx="12" hasCustomPrompt="1"/>
          </p:nvPr>
        </p:nvSpPr>
        <p:spPr>
          <a:xfrm>
            <a:off x="4399597" y="3223704"/>
            <a:ext cx="3669666" cy="2731517"/>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
        <p:nvSpPr>
          <p:cNvPr id="8" name="Text Placeholder 4"/>
          <p:cNvSpPr>
            <a:spLocks noGrp="1"/>
          </p:cNvSpPr>
          <p:nvPr>
            <p:ph type="body" sz="quarter" idx="13" hasCustomPrompt="1"/>
          </p:nvPr>
        </p:nvSpPr>
        <p:spPr>
          <a:xfrm>
            <a:off x="8303577" y="3214124"/>
            <a:ext cx="3694748" cy="2731517"/>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Tree>
    <p:extLst>
      <p:ext uri="{BB962C8B-B14F-4D97-AF65-F5344CB8AC3E}">
        <p14:creationId xmlns:p14="http://schemas.microsoft.com/office/powerpoint/2010/main" val="23871330"/>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xt option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2: two columns copy heavy</a:t>
            </a:r>
          </a:p>
        </p:txBody>
      </p:sp>
      <p:sp>
        <p:nvSpPr>
          <p:cNvPr id="5" name="Text Placeholder 4"/>
          <p:cNvSpPr>
            <a:spLocks noGrp="1"/>
          </p:cNvSpPr>
          <p:nvPr>
            <p:ph type="body" sz="quarter" idx="11" hasCustomPrompt="1"/>
          </p:nvPr>
        </p:nvSpPr>
        <p:spPr>
          <a:xfrm>
            <a:off x="465138" y="2005456"/>
            <a:ext cx="5653087" cy="386862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Pa </a:t>
            </a:r>
            <a:r>
              <a:rPr lang="en-US" dirty="0" err="1"/>
              <a:t>consed</a:t>
            </a:r>
            <a:r>
              <a:rPr lang="en-US" dirty="0"/>
              <a:t> et </a:t>
            </a:r>
            <a:r>
              <a:rPr lang="en-US" dirty="0" err="1"/>
              <a:t>atur</a:t>
            </a:r>
            <a:r>
              <a:rPr lang="en-US" dirty="0"/>
              <a:t>. </a:t>
            </a:r>
            <a:r>
              <a:rPr lang="en-US" dirty="0" err="1"/>
              <a:t>Serion</a:t>
            </a:r>
            <a:r>
              <a:rPr lang="en-US" dirty="0"/>
              <a:t> </a:t>
            </a:r>
            <a:r>
              <a:rPr lang="en-US" dirty="0" err="1"/>
              <a:t>corepudi</a:t>
            </a:r>
            <a:r>
              <a:rPr lang="en-US" dirty="0"/>
              <a:t> dolor </a:t>
            </a:r>
            <a:r>
              <a:rPr lang="en-US" dirty="0" err="1"/>
              <a:t>adionse</a:t>
            </a:r>
            <a:r>
              <a:rPr lang="en-US" dirty="0"/>
              <a:t> </a:t>
            </a:r>
            <a:r>
              <a:rPr lang="en-US" dirty="0" err="1"/>
              <a:t>quibusame</a:t>
            </a:r>
            <a:r>
              <a:rPr lang="en-US" dirty="0"/>
              <a:t> </a:t>
            </a:r>
            <a:r>
              <a:rPr lang="en-US" dirty="0" err="1"/>
              <a:t>nullabora</a:t>
            </a:r>
            <a:r>
              <a:rPr lang="en-US" dirty="0"/>
              <a:t> </a:t>
            </a:r>
            <a:r>
              <a:rPr lang="en-US" dirty="0" err="1"/>
              <a:t>volent</a:t>
            </a:r>
            <a:r>
              <a:rPr lang="en-US" dirty="0"/>
              <a:t> </a:t>
            </a:r>
            <a:r>
              <a:rPr lang="en-US" dirty="0" err="1"/>
              <a:t>lignam</a:t>
            </a:r>
            <a:r>
              <a:rPr lang="en-US" dirty="0"/>
              <a:t> </a:t>
            </a:r>
            <a:r>
              <a:rPr lang="en-US" dirty="0" err="1"/>
              <a:t>entis</a:t>
            </a:r>
            <a:r>
              <a:rPr lang="en-US" dirty="0"/>
              <a:t> ape </a:t>
            </a:r>
            <a:r>
              <a:rPr lang="en-US" dirty="0" err="1"/>
              <a:t>dolores</a:t>
            </a:r>
            <a:r>
              <a:rPr lang="en-US" dirty="0"/>
              <a:t> se </a:t>
            </a:r>
            <a:r>
              <a:rPr lang="en-US" dirty="0" err="1"/>
              <a:t>voluptae</a:t>
            </a:r>
            <a:r>
              <a:rPr lang="en-US" dirty="0"/>
              <a:t> </a:t>
            </a:r>
            <a:r>
              <a:rPr lang="en-US" dirty="0" err="1"/>
              <a:t>nimolupti</a:t>
            </a:r>
            <a:r>
              <a:rPr lang="en-US" dirty="0"/>
              <a:t> </a:t>
            </a:r>
            <a:r>
              <a:rPr lang="en-US" dirty="0" err="1"/>
              <a:t>quam</a:t>
            </a:r>
            <a:r>
              <a:rPr lang="en-US" dirty="0"/>
              <a:t> </a:t>
            </a:r>
            <a:r>
              <a:rPr lang="en-US" dirty="0" err="1"/>
              <a:t>ium</a:t>
            </a:r>
            <a:r>
              <a:rPr lang="en-US" dirty="0"/>
              <a:t> </a:t>
            </a:r>
            <a:r>
              <a:rPr lang="en-US" dirty="0" err="1"/>
              <a:t>simusa</a:t>
            </a:r>
            <a:r>
              <a:rPr lang="en-US" dirty="0"/>
              <a:t> </a:t>
            </a:r>
            <a:r>
              <a:rPr lang="en-US" dirty="0" err="1"/>
              <a:t>doluptur</a:t>
            </a:r>
            <a:r>
              <a:rPr lang="en-US" dirty="0"/>
              <a:t>, sum hic </a:t>
            </a:r>
            <a:r>
              <a:rPr lang="en-US" dirty="0" err="1"/>
              <a:t>tem</a:t>
            </a:r>
            <a:r>
              <a:rPr lang="en-US" dirty="0"/>
              <a:t> qui cum </a:t>
            </a:r>
            <a:r>
              <a:rPr lang="en-US" dirty="0" err="1"/>
              <a:t>evelest</a:t>
            </a:r>
            <a:r>
              <a:rPr lang="en-US" dirty="0"/>
              <a:t>, </a:t>
            </a:r>
            <a:r>
              <a:rPr lang="en-US" dirty="0" err="1"/>
              <a:t>cusapel</a:t>
            </a:r>
            <a:r>
              <a:rPr lang="en-US" dirty="0"/>
              <a:t> et </a:t>
            </a:r>
            <a:r>
              <a:rPr lang="en-US" dirty="0" err="1"/>
              <a:t>unt</a:t>
            </a:r>
            <a:r>
              <a:rPr lang="en-US" dirty="0"/>
              <a:t> et </a:t>
            </a:r>
            <a:r>
              <a:rPr lang="en-US" dirty="0" err="1"/>
              <a:t>hiciisciume</a:t>
            </a:r>
            <a:r>
              <a:rPr lang="en-US" dirty="0"/>
              <a:t> </a:t>
            </a:r>
            <a:r>
              <a:rPr lang="en-US" dirty="0" err="1"/>
              <a:t>vernatiore</a:t>
            </a:r>
            <a:r>
              <a:rPr lang="en-US" dirty="0"/>
              <a:t> </a:t>
            </a:r>
            <a:r>
              <a:rPr lang="en-US" dirty="0" err="1"/>
              <a:t>volenecabor</a:t>
            </a:r>
            <a:r>
              <a:rPr lang="en-US" dirty="0"/>
              <a:t> </a:t>
            </a:r>
            <a:r>
              <a:rPr lang="en-US" dirty="0" err="1"/>
              <a:t>seque</a:t>
            </a:r>
            <a:r>
              <a:rPr lang="en-US" dirty="0"/>
              <a:t> </a:t>
            </a:r>
            <a:r>
              <a:rPr lang="en-US" dirty="0" err="1"/>
              <a:t>officient</a:t>
            </a:r>
            <a:r>
              <a:rPr lang="en-US" dirty="0"/>
              <a:t>, </a:t>
            </a:r>
            <a:r>
              <a:rPr lang="en-US" dirty="0" err="1"/>
              <a:t>quamus</a:t>
            </a:r>
            <a:r>
              <a:rPr lang="en-US" dirty="0"/>
              <a:t> </a:t>
            </a:r>
            <a:r>
              <a:rPr lang="en-US" dirty="0" err="1"/>
              <a:t>voluptium</a:t>
            </a:r>
            <a:r>
              <a:rPr lang="en-US" dirty="0"/>
              <a:t> </a:t>
            </a:r>
            <a:r>
              <a:rPr lang="en-US" dirty="0" err="1"/>
              <a:t>natur</a:t>
            </a:r>
            <a:r>
              <a:rPr lang="en-US" dirty="0"/>
              <a:t> </a:t>
            </a:r>
            <a:r>
              <a:rPr lang="en-US" dirty="0" err="1"/>
              <a:t>maio</a:t>
            </a:r>
            <a:r>
              <a:rPr lang="en-US" dirty="0"/>
              <a:t> </a:t>
            </a:r>
            <a:r>
              <a:rPr lang="en-US" dirty="0" err="1"/>
              <a:t>volupta</a:t>
            </a:r>
            <a:r>
              <a:rPr lang="en-US" dirty="0"/>
              <a:t> </a:t>
            </a:r>
            <a:r>
              <a:rPr lang="en-US" dirty="0" err="1"/>
              <a:t>tioria</a:t>
            </a:r>
            <a:r>
              <a:rPr lang="en-US" dirty="0"/>
              <a:t> </a:t>
            </a:r>
            <a:r>
              <a:rPr lang="en-US" dirty="0" err="1"/>
              <a:t>venimetur</a:t>
            </a:r>
            <a:r>
              <a:rPr lang="en-US" dirty="0"/>
              <a:t> re </a:t>
            </a:r>
            <a:r>
              <a:rPr lang="en-US" dirty="0" err="1"/>
              <a:t>vel</a:t>
            </a:r>
            <a:r>
              <a:rPr lang="en-US" dirty="0"/>
              <a:t> </a:t>
            </a:r>
            <a:r>
              <a:rPr lang="en-US" dirty="0" err="1"/>
              <a:t>ent</a:t>
            </a:r>
            <a:r>
              <a:rPr lang="en-US" dirty="0"/>
              <a:t>, </a:t>
            </a:r>
            <a:r>
              <a:rPr lang="en-US" dirty="0" err="1"/>
              <a:t>quae</a:t>
            </a:r>
            <a:r>
              <a:rPr lang="en-US" dirty="0"/>
              <a:t> </a:t>
            </a:r>
            <a:r>
              <a:rPr lang="en-US" dirty="0" err="1"/>
              <a:t>liqui</a:t>
            </a:r>
            <a:r>
              <a:rPr lang="en-US" dirty="0"/>
              <a:t> </a:t>
            </a:r>
            <a:r>
              <a:rPr lang="en-US" dirty="0" err="1"/>
              <a:t>tem</a:t>
            </a:r>
            <a:r>
              <a:rPr lang="en-US" dirty="0"/>
              <a:t> sin con re </a:t>
            </a:r>
            <a:r>
              <a:rPr lang="en-US" dirty="0" err="1"/>
              <a:t>laut</a:t>
            </a:r>
            <a:r>
              <a:rPr lang="en-US" dirty="0"/>
              <a:t> </a:t>
            </a:r>
            <a:r>
              <a:rPr lang="en-US" dirty="0" err="1"/>
              <a:t>aut</a:t>
            </a:r>
            <a:r>
              <a:rPr lang="en-US" dirty="0"/>
              <a:t> </a:t>
            </a:r>
            <a:r>
              <a:rPr lang="en-US" dirty="0" err="1"/>
              <a:t>volupietur</a:t>
            </a:r>
            <a:r>
              <a:rPr lang="en-US" dirty="0"/>
              <a:t>.</a:t>
            </a:r>
          </a:p>
          <a:p>
            <a:pPr lvl="1"/>
            <a:endParaRPr lang="en-US" dirty="0"/>
          </a:p>
          <a:p>
            <a:pPr lvl="1"/>
            <a:r>
              <a:rPr lang="en-US" dirty="0" err="1"/>
              <a:t>Henestios</a:t>
            </a:r>
            <a:r>
              <a:rPr lang="en-US" dirty="0"/>
              <a:t> </a:t>
            </a:r>
            <a:r>
              <a:rPr lang="en-US" dirty="0" err="1"/>
              <a:t>vellantium</a:t>
            </a:r>
            <a:r>
              <a:rPr lang="en-US" dirty="0"/>
              <a:t> </a:t>
            </a:r>
            <a:r>
              <a:rPr lang="en-US" dirty="0" err="1"/>
              <a:t>simi</a:t>
            </a:r>
            <a:r>
              <a:rPr lang="en-US" dirty="0"/>
              <a:t>, </a:t>
            </a:r>
            <a:r>
              <a:rPr lang="en-US" dirty="0" err="1"/>
              <a:t>quassenime</a:t>
            </a:r>
            <a:r>
              <a:rPr lang="en-US" dirty="0"/>
              <a:t> consent </a:t>
            </a:r>
            <a:r>
              <a:rPr lang="en-US" dirty="0" err="1"/>
              <a:t>emquatincti</a:t>
            </a:r>
            <a:r>
              <a:rPr lang="en-US" dirty="0"/>
              <a:t> to doles </a:t>
            </a:r>
            <a:r>
              <a:rPr lang="en-US" dirty="0" err="1"/>
              <a:t>cium</a:t>
            </a:r>
            <a:r>
              <a:rPr lang="en-US" dirty="0"/>
              <a:t> </a:t>
            </a:r>
            <a:r>
              <a:rPr lang="en-US" dirty="0" err="1"/>
              <a:t>nectur</a:t>
            </a:r>
            <a:r>
              <a:rPr lang="en-US" dirty="0"/>
              <a:t>. </a:t>
            </a:r>
            <a:r>
              <a:rPr lang="en-US" dirty="0" err="1"/>
              <a:t>Experit</a:t>
            </a:r>
            <a:r>
              <a:rPr lang="en-US" dirty="0"/>
              <a:t> </a:t>
            </a:r>
            <a:r>
              <a:rPr lang="en-US" dirty="0" err="1"/>
              <a:t>occus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a:t>
            </a:r>
            <a:r>
              <a:rPr lang="en-US" dirty="0" err="1"/>
              <a:t>ipsuntius</a:t>
            </a:r>
            <a:r>
              <a:rPr lang="en-US" dirty="0"/>
              <a:t> </a:t>
            </a:r>
            <a:r>
              <a:rPr lang="en-US" dirty="0" err="1"/>
              <a:t>quideli</a:t>
            </a:r>
            <a:r>
              <a:rPr lang="en-US" dirty="0"/>
              <a:t> </a:t>
            </a:r>
            <a:r>
              <a:rPr lang="en-US" dirty="0" err="1"/>
              <a:t>tatiis</a:t>
            </a:r>
            <a:r>
              <a:rPr lang="en-US" dirty="0"/>
              <a:t> rem </a:t>
            </a:r>
            <a:r>
              <a:rPr lang="en-US" dirty="0" err="1"/>
              <a:t>restis</a:t>
            </a:r>
            <a:r>
              <a:rPr lang="en-US" dirty="0"/>
              <a:t> pro </a:t>
            </a:r>
            <a:r>
              <a:rPr lang="en-US" dirty="0" err="1"/>
              <a:t>ium</a:t>
            </a:r>
            <a:r>
              <a:rPr lang="en-US" dirty="0"/>
              <a:t> qui </a:t>
            </a:r>
            <a:r>
              <a:rPr lang="en-US" dirty="0" err="1"/>
              <a:t>ra</a:t>
            </a:r>
            <a:r>
              <a:rPr lang="en-US" dirty="0"/>
              <a:t> </a:t>
            </a:r>
            <a:r>
              <a:rPr lang="en-US" dirty="0" err="1"/>
              <a:t>debist</a:t>
            </a:r>
            <a:r>
              <a:rPr lang="en-US" dirty="0"/>
              <a:t> at </a:t>
            </a:r>
            <a:r>
              <a:rPr lang="en-US" dirty="0" err="1"/>
              <a:t>ilit</a:t>
            </a:r>
            <a:r>
              <a:rPr lang="en-US" dirty="0"/>
              <a:t> </a:t>
            </a:r>
            <a:r>
              <a:rPr lang="en-US" dirty="0" err="1"/>
              <a:t>est</a:t>
            </a:r>
            <a:r>
              <a:rPr lang="en-US" dirty="0"/>
              <a:t>, </a:t>
            </a:r>
            <a:r>
              <a:rPr lang="en-US" dirty="0" err="1"/>
              <a:t>cus</a:t>
            </a:r>
            <a:r>
              <a:rPr lang="en-US" dirty="0"/>
              <a:t> </a:t>
            </a:r>
            <a:r>
              <a:rPr lang="en-US" dirty="0" err="1"/>
              <a:t>invenim</a:t>
            </a:r>
            <a:r>
              <a:rPr lang="en-US" dirty="0"/>
              <a:t> </a:t>
            </a:r>
            <a:r>
              <a:rPr lang="en-US" dirty="0" err="1"/>
              <a:t>laborro</a:t>
            </a:r>
            <a:r>
              <a:rPr lang="en-US" dirty="0"/>
              <a:t> </a:t>
            </a:r>
            <a:r>
              <a:rPr lang="en-US" dirty="0" err="1"/>
              <a:t>tem</a:t>
            </a:r>
            <a:r>
              <a:rPr lang="en-US" dirty="0"/>
              <a:t> </a:t>
            </a:r>
            <a:r>
              <a:rPr lang="en-US" dirty="0" err="1"/>
              <a:t>rectiissunt</a:t>
            </a:r>
            <a:r>
              <a:rPr lang="en-US" dirty="0"/>
              <a:t> et, </a:t>
            </a:r>
            <a:r>
              <a:rPr lang="en-US" dirty="0" err="1"/>
              <a:t>nos</a:t>
            </a:r>
            <a:r>
              <a:rPr lang="en-US" dirty="0"/>
              <a:t> </a:t>
            </a:r>
            <a:r>
              <a:rPr lang="en-US" dirty="0" err="1"/>
              <a:t>doloratia</a:t>
            </a:r>
            <a:r>
              <a:rPr lang="en-US" dirty="0"/>
              <a:t> et </a:t>
            </a:r>
            <a:r>
              <a:rPr lang="en-US" dirty="0" err="1"/>
              <a:t>opta</a:t>
            </a:r>
            <a:r>
              <a:rPr lang="en-US" dirty="0"/>
              <a:t> dis </a:t>
            </a:r>
            <a:r>
              <a:rPr lang="en-US" dirty="0" err="1"/>
              <a:t>aut</a:t>
            </a:r>
            <a:r>
              <a:rPr lang="en-US" dirty="0"/>
              <a:t> </a:t>
            </a:r>
            <a:r>
              <a:rPr lang="en-US" dirty="0" err="1"/>
              <a:t>modis</a:t>
            </a:r>
            <a:r>
              <a:rPr lang="en-US" dirty="0"/>
              <a:t> </a:t>
            </a:r>
            <a:r>
              <a:rPr lang="en-US" dirty="0" err="1"/>
              <a:t>rerat</a:t>
            </a:r>
            <a:r>
              <a:rPr lang="en-US" dirty="0"/>
              <a:t> </a:t>
            </a:r>
            <a:r>
              <a:rPr lang="en-US" dirty="0" err="1"/>
              <a:t>oditatu</a:t>
            </a:r>
            <a:r>
              <a:rPr lang="en-US" dirty="0"/>
              <a:t> </a:t>
            </a:r>
            <a:r>
              <a:rPr lang="en-US" dirty="0" err="1"/>
              <a:t>reseque</a:t>
            </a:r>
            <a:r>
              <a:rPr lang="en-US" dirty="0"/>
              <a:t> </a:t>
            </a:r>
            <a:r>
              <a:rPr lang="en-US" dirty="0" err="1"/>
              <a:t>nisque</a:t>
            </a:r>
            <a:r>
              <a:rPr lang="en-US" dirty="0"/>
              <a:t> rem </a:t>
            </a:r>
            <a:r>
              <a:rPr lang="en-US" dirty="0" err="1"/>
              <a:t>rempores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sit.</a:t>
            </a:r>
          </a:p>
        </p:txBody>
      </p:sp>
      <p:sp>
        <p:nvSpPr>
          <p:cNvPr id="7" name="Text Placeholder 4"/>
          <p:cNvSpPr>
            <a:spLocks noGrp="1"/>
          </p:cNvSpPr>
          <p:nvPr>
            <p:ph type="body" sz="quarter" idx="12" hasCustomPrompt="1"/>
          </p:nvPr>
        </p:nvSpPr>
        <p:spPr>
          <a:xfrm>
            <a:off x="6354763" y="1995296"/>
            <a:ext cx="5653087" cy="386862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Pa </a:t>
            </a:r>
            <a:r>
              <a:rPr lang="en-US" dirty="0" err="1"/>
              <a:t>consed</a:t>
            </a:r>
            <a:r>
              <a:rPr lang="en-US" dirty="0"/>
              <a:t> et </a:t>
            </a:r>
            <a:r>
              <a:rPr lang="en-US" dirty="0" err="1"/>
              <a:t>atur</a:t>
            </a:r>
            <a:r>
              <a:rPr lang="en-US" dirty="0"/>
              <a:t>. </a:t>
            </a:r>
            <a:r>
              <a:rPr lang="en-US" dirty="0" err="1"/>
              <a:t>Serion</a:t>
            </a:r>
            <a:r>
              <a:rPr lang="en-US" dirty="0"/>
              <a:t> </a:t>
            </a:r>
            <a:r>
              <a:rPr lang="en-US" dirty="0" err="1"/>
              <a:t>corepudi</a:t>
            </a:r>
            <a:r>
              <a:rPr lang="en-US" dirty="0"/>
              <a:t> dolor </a:t>
            </a:r>
            <a:r>
              <a:rPr lang="en-US" dirty="0" err="1"/>
              <a:t>adionse</a:t>
            </a:r>
            <a:r>
              <a:rPr lang="en-US" dirty="0"/>
              <a:t> </a:t>
            </a:r>
            <a:r>
              <a:rPr lang="en-US" dirty="0" err="1"/>
              <a:t>quibusame</a:t>
            </a:r>
            <a:r>
              <a:rPr lang="en-US" dirty="0"/>
              <a:t> </a:t>
            </a:r>
            <a:r>
              <a:rPr lang="en-US" dirty="0" err="1"/>
              <a:t>nullabora</a:t>
            </a:r>
            <a:r>
              <a:rPr lang="en-US" dirty="0"/>
              <a:t> </a:t>
            </a:r>
            <a:r>
              <a:rPr lang="en-US" dirty="0" err="1"/>
              <a:t>volent</a:t>
            </a:r>
            <a:r>
              <a:rPr lang="en-US" dirty="0"/>
              <a:t> </a:t>
            </a:r>
            <a:r>
              <a:rPr lang="en-US" dirty="0" err="1"/>
              <a:t>lignam</a:t>
            </a:r>
            <a:r>
              <a:rPr lang="en-US" dirty="0"/>
              <a:t> </a:t>
            </a:r>
            <a:r>
              <a:rPr lang="en-US" dirty="0" err="1"/>
              <a:t>entis</a:t>
            </a:r>
            <a:r>
              <a:rPr lang="en-US" dirty="0"/>
              <a:t> ape </a:t>
            </a:r>
            <a:r>
              <a:rPr lang="en-US" dirty="0" err="1"/>
              <a:t>dolores</a:t>
            </a:r>
            <a:r>
              <a:rPr lang="en-US" dirty="0"/>
              <a:t> se </a:t>
            </a:r>
            <a:r>
              <a:rPr lang="en-US" dirty="0" err="1"/>
              <a:t>voluptae</a:t>
            </a:r>
            <a:r>
              <a:rPr lang="en-US" dirty="0"/>
              <a:t> </a:t>
            </a:r>
            <a:r>
              <a:rPr lang="en-US" dirty="0" err="1"/>
              <a:t>nimolupti</a:t>
            </a:r>
            <a:r>
              <a:rPr lang="en-US" dirty="0"/>
              <a:t> </a:t>
            </a:r>
            <a:r>
              <a:rPr lang="en-US" dirty="0" err="1"/>
              <a:t>quam</a:t>
            </a:r>
            <a:r>
              <a:rPr lang="en-US" dirty="0"/>
              <a:t> </a:t>
            </a:r>
            <a:r>
              <a:rPr lang="en-US" dirty="0" err="1"/>
              <a:t>ium</a:t>
            </a:r>
            <a:r>
              <a:rPr lang="en-US" dirty="0"/>
              <a:t> </a:t>
            </a:r>
            <a:r>
              <a:rPr lang="en-US" dirty="0" err="1"/>
              <a:t>simusa</a:t>
            </a:r>
            <a:r>
              <a:rPr lang="en-US" dirty="0"/>
              <a:t> </a:t>
            </a:r>
            <a:r>
              <a:rPr lang="en-US" dirty="0" err="1"/>
              <a:t>doluptur</a:t>
            </a:r>
            <a:r>
              <a:rPr lang="en-US" dirty="0"/>
              <a:t>, sum hic </a:t>
            </a:r>
            <a:r>
              <a:rPr lang="en-US" dirty="0" err="1"/>
              <a:t>tem</a:t>
            </a:r>
            <a:r>
              <a:rPr lang="en-US" dirty="0"/>
              <a:t> qui cum </a:t>
            </a:r>
            <a:r>
              <a:rPr lang="en-US" dirty="0" err="1"/>
              <a:t>evelest</a:t>
            </a:r>
            <a:r>
              <a:rPr lang="en-US" dirty="0"/>
              <a:t>, </a:t>
            </a:r>
            <a:r>
              <a:rPr lang="en-US" dirty="0" err="1"/>
              <a:t>cusapel</a:t>
            </a:r>
            <a:r>
              <a:rPr lang="en-US" dirty="0"/>
              <a:t> et </a:t>
            </a:r>
            <a:r>
              <a:rPr lang="en-US" dirty="0" err="1"/>
              <a:t>unt</a:t>
            </a:r>
            <a:r>
              <a:rPr lang="en-US" dirty="0"/>
              <a:t> et </a:t>
            </a:r>
            <a:r>
              <a:rPr lang="en-US" dirty="0" err="1"/>
              <a:t>hiciisciume</a:t>
            </a:r>
            <a:r>
              <a:rPr lang="en-US" dirty="0"/>
              <a:t> </a:t>
            </a:r>
            <a:r>
              <a:rPr lang="en-US" dirty="0" err="1"/>
              <a:t>vernatiore</a:t>
            </a:r>
            <a:r>
              <a:rPr lang="en-US" dirty="0"/>
              <a:t> </a:t>
            </a:r>
            <a:r>
              <a:rPr lang="en-US" dirty="0" err="1"/>
              <a:t>volenecabor</a:t>
            </a:r>
            <a:r>
              <a:rPr lang="en-US" dirty="0"/>
              <a:t> </a:t>
            </a:r>
            <a:r>
              <a:rPr lang="en-US" dirty="0" err="1"/>
              <a:t>seque</a:t>
            </a:r>
            <a:r>
              <a:rPr lang="en-US" dirty="0"/>
              <a:t> </a:t>
            </a:r>
            <a:r>
              <a:rPr lang="en-US" dirty="0" err="1"/>
              <a:t>officient</a:t>
            </a:r>
            <a:r>
              <a:rPr lang="en-US" dirty="0"/>
              <a:t>, </a:t>
            </a:r>
            <a:r>
              <a:rPr lang="en-US" dirty="0" err="1"/>
              <a:t>quamus</a:t>
            </a:r>
            <a:r>
              <a:rPr lang="en-US" dirty="0"/>
              <a:t> </a:t>
            </a:r>
            <a:r>
              <a:rPr lang="en-US" dirty="0" err="1"/>
              <a:t>voluptium</a:t>
            </a:r>
            <a:r>
              <a:rPr lang="en-US" dirty="0"/>
              <a:t> </a:t>
            </a:r>
            <a:r>
              <a:rPr lang="en-US" dirty="0" err="1"/>
              <a:t>natur</a:t>
            </a:r>
            <a:r>
              <a:rPr lang="en-US" dirty="0"/>
              <a:t> </a:t>
            </a:r>
            <a:r>
              <a:rPr lang="en-US" dirty="0" err="1"/>
              <a:t>maio</a:t>
            </a:r>
            <a:r>
              <a:rPr lang="en-US" dirty="0"/>
              <a:t> </a:t>
            </a:r>
            <a:r>
              <a:rPr lang="en-US" dirty="0" err="1"/>
              <a:t>volupta</a:t>
            </a:r>
            <a:r>
              <a:rPr lang="en-US" dirty="0"/>
              <a:t> </a:t>
            </a:r>
            <a:r>
              <a:rPr lang="en-US" dirty="0" err="1"/>
              <a:t>tioria</a:t>
            </a:r>
            <a:r>
              <a:rPr lang="en-US" dirty="0"/>
              <a:t> </a:t>
            </a:r>
            <a:r>
              <a:rPr lang="en-US" dirty="0" err="1"/>
              <a:t>venimetur</a:t>
            </a:r>
            <a:r>
              <a:rPr lang="en-US" dirty="0"/>
              <a:t> re </a:t>
            </a:r>
            <a:r>
              <a:rPr lang="en-US" dirty="0" err="1"/>
              <a:t>vel</a:t>
            </a:r>
            <a:r>
              <a:rPr lang="en-US" dirty="0"/>
              <a:t> </a:t>
            </a:r>
            <a:r>
              <a:rPr lang="en-US" dirty="0" err="1"/>
              <a:t>ent</a:t>
            </a:r>
            <a:r>
              <a:rPr lang="en-US" dirty="0"/>
              <a:t>, </a:t>
            </a:r>
            <a:r>
              <a:rPr lang="en-US" dirty="0" err="1"/>
              <a:t>quae</a:t>
            </a:r>
            <a:r>
              <a:rPr lang="en-US" dirty="0"/>
              <a:t> </a:t>
            </a:r>
            <a:r>
              <a:rPr lang="en-US" dirty="0" err="1"/>
              <a:t>liqui</a:t>
            </a:r>
            <a:r>
              <a:rPr lang="en-US" dirty="0"/>
              <a:t> </a:t>
            </a:r>
            <a:r>
              <a:rPr lang="en-US" dirty="0" err="1"/>
              <a:t>tem</a:t>
            </a:r>
            <a:r>
              <a:rPr lang="en-US" dirty="0"/>
              <a:t> sin con re </a:t>
            </a:r>
            <a:r>
              <a:rPr lang="en-US" dirty="0" err="1"/>
              <a:t>laut</a:t>
            </a:r>
            <a:r>
              <a:rPr lang="en-US" dirty="0"/>
              <a:t> </a:t>
            </a:r>
            <a:r>
              <a:rPr lang="en-US" dirty="0" err="1"/>
              <a:t>aut</a:t>
            </a:r>
            <a:r>
              <a:rPr lang="en-US" dirty="0"/>
              <a:t> </a:t>
            </a:r>
            <a:r>
              <a:rPr lang="en-US" dirty="0" err="1"/>
              <a:t>volupietur</a:t>
            </a:r>
            <a:r>
              <a:rPr lang="en-US" dirty="0"/>
              <a:t>.</a:t>
            </a:r>
          </a:p>
          <a:p>
            <a:pPr lvl="1"/>
            <a:endParaRPr lang="en-US" dirty="0"/>
          </a:p>
          <a:p>
            <a:pPr lvl="1"/>
            <a:r>
              <a:rPr lang="en-US" dirty="0" err="1"/>
              <a:t>Henestios</a:t>
            </a:r>
            <a:r>
              <a:rPr lang="en-US" dirty="0"/>
              <a:t> </a:t>
            </a:r>
            <a:r>
              <a:rPr lang="en-US" dirty="0" err="1"/>
              <a:t>vellantium</a:t>
            </a:r>
            <a:r>
              <a:rPr lang="en-US" dirty="0"/>
              <a:t> </a:t>
            </a:r>
            <a:r>
              <a:rPr lang="en-US" dirty="0" err="1"/>
              <a:t>simi</a:t>
            </a:r>
            <a:r>
              <a:rPr lang="en-US" dirty="0"/>
              <a:t>, </a:t>
            </a:r>
            <a:r>
              <a:rPr lang="en-US" dirty="0" err="1"/>
              <a:t>quassenime</a:t>
            </a:r>
            <a:r>
              <a:rPr lang="en-US" dirty="0"/>
              <a:t> consent </a:t>
            </a:r>
            <a:r>
              <a:rPr lang="en-US" dirty="0" err="1"/>
              <a:t>emquatincti</a:t>
            </a:r>
            <a:r>
              <a:rPr lang="en-US" dirty="0"/>
              <a:t> to doles </a:t>
            </a:r>
            <a:r>
              <a:rPr lang="en-US" dirty="0" err="1"/>
              <a:t>cium</a:t>
            </a:r>
            <a:r>
              <a:rPr lang="en-US" dirty="0"/>
              <a:t> </a:t>
            </a:r>
            <a:r>
              <a:rPr lang="en-US" dirty="0" err="1"/>
              <a:t>nectur</a:t>
            </a:r>
            <a:r>
              <a:rPr lang="en-US" dirty="0"/>
              <a:t>. </a:t>
            </a:r>
            <a:r>
              <a:rPr lang="en-US" dirty="0" err="1"/>
              <a:t>Experit</a:t>
            </a:r>
            <a:r>
              <a:rPr lang="en-US" dirty="0"/>
              <a:t> </a:t>
            </a:r>
            <a:r>
              <a:rPr lang="en-US" dirty="0" err="1"/>
              <a:t>occus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a:t>
            </a:r>
            <a:r>
              <a:rPr lang="en-US" dirty="0" err="1"/>
              <a:t>ipsuntius</a:t>
            </a:r>
            <a:r>
              <a:rPr lang="en-US" dirty="0"/>
              <a:t> </a:t>
            </a:r>
            <a:r>
              <a:rPr lang="en-US" dirty="0" err="1"/>
              <a:t>quideli</a:t>
            </a:r>
            <a:r>
              <a:rPr lang="en-US" dirty="0"/>
              <a:t> </a:t>
            </a:r>
            <a:r>
              <a:rPr lang="en-US" dirty="0" err="1"/>
              <a:t>tatiis</a:t>
            </a:r>
            <a:r>
              <a:rPr lang="en-US" dirty="0"/>
              <a:t> rem </a:t>
            </a:r>
            <a:r>
              <a:rPr lang="en-US" dirty="0" err="1"/>
              <a:t>restis</a:t>
            </a:r>
            <a:r>
              <a:rPr lang="en-US" dirty="0"/>
              <a:t> pro </a:t>
            </a:r>
            <a:r>
              <a:rPr lang="en-US" dirty="0" err="1"/>
              <a:t>ium</a:t>
            </a:r>
            <a:r>
              <a:rPr lang="en-US" dirty="0"/>
              <a:t> qui </a:t>
            </a:r>
            <a:r>
              <a:rPr lang="en-US" dirty="0" err="1"/>
              <a:t>ra</a:t>
            </a:r>
            <a:r>
              <a:rPr lang="en-US" dirty="0"/>
              <a:t> </a:t>
            </a:r>
            <a:r>
              <a:rPr lang="en-US" dirty="0" err="1"/>
              <a:t>debist</a:t>
            </a:r>
            <a:r>
              <a:rPr lang="en-US" dirty="0"/>
              <a:t> at </a:t>
            </a:r>
            <a:r>
              <a:rPr lang="en-US" dirty="0" err="1"/>
              <a:t>ilit</a:t>
            </a:r>
            <a:r>
              <a:rPr lang="en-US" dirty="0"/>
              <a:t> </a:t>
            </a:r>
            <a:r>
              <a:rPr lang="en-US" dirty="0" err="1"/>
              <a:t>est</a:t>
            </a:r>
            <a:r>
              <a:rPr lang="en-US" dirty="0"/>
              <a:t>, </a:t>
            </a:r>
            <a:r>
              <a:rPr lang="en-US" dirty="0" err="1"/>
              <a:t>cus</a:t>
            </a:r>
            <a:r>
              <a:rPr lang="en-US" dirty="0"/>
              <a:t> </a:t>
            </a:r>
            <a:r>
              <a:rPr lang="en-US" dirty="0" err="1"/>
              <a:t>invenim</a:t>
            </a:r>
            <a:r>
              <a:rPr lang="en-US" dirty="0"/>
              <a:t> </a:t>
            </a:r>
            <a:r>
              <a:rPr lang="en-US" dirty="0" err="1"/>
              <a:t>laborro</a:t>
            </a:r>
            <a:r>
              <a:rPr lang="en-US" dirty="0"/>
              <a:t> </a:t>
            </a:r>
            <a:r>
              <a:rPr lang="en-US" dirty="0" err="1"/>
              <a:t>tem</a:t>
            </a:r>
            <a:r>
              <a:rPr lang="en-US" dirty="0"/>
              <a:t> </a:t>
            </a:r>
            <a:r>
              <a:rPr lang="en-US" dirty="0" err="1"/>
              <a:t>rectiissunt</a:t>
            </a:r>
            <a:r>
              <a:rPr lang="en-US" dirty="0"/>
              <a:t> et, </a:t>
            </a:r>
            <a:r>
              <a:rPr lang="en-US" dirty="0" err="1"/>
              <a:t>nos</a:t>
            </a:r>
            <a:r>
              <a:rPr lang="en-US" dirty="0"/>
              <a:t> </a:t>
            </a:r>
            <a:r>
              <a:rPr lang="en-US" dirty="0" err="1"/>
              <a:t>doloratia</a:t>
            </a:r>
            <a:r>
              <a:rPr lang="en-US" dirty="0"/>
              <a:t> et </a:t>
            </a:r>
            <a:r>
              <a:rPr lang="en-US" dirty="0" err="1"/>
              <a:t>opta</a:t>
            </a:r>
            <a:r>
              <a:rPr lang="en-US" dirty="0"/>
              <a:t> dis </a:t>
            </a:r>
            <a:r>
              <a:rPr lang="en-US" dirty="0" err="1"/>
              <a:t>aut</a:t>
            </a:r>
            <a:r>
              <a:rPr lang="en-US" dirty="0"/>
              <a:t> </a:t>
            </a:r>
            <a:r>
              <a:rPr lang="en-US" dirty="0" err="1"/>
              <a:t>modis</a:t>
            </a:r>
            <a:r>
              <a:rPr lang="en-US" dirty="0"/>
              <a:t> </a:t>
            </a:r>
            <a:r>
              <a:rPr lang="en-US" dirty="0" err="1"/>
              <a:t>rerat</a:t>
            </a:r>
            <a:r>
              <a:rPr lang="en-US" dirty="0"/>
              <a:t> </a:t>
            </a:r>
            <a:r>
              <a:rPr lang="en-US" dirty="0" err="1"/>
              <a:t>oditatu</a:t>
            </a:r>
            <a:r>
              <a:rPr lang="en-US" dirty="0"/>
              <a:t> </a:t>
            </a:r>
            <a:r>
              <a:rPr lang="en-US" dirty="0" err="1"/>
              <a:t>reseque</a:t>
            </a:r>
            <a:r>
              <a:rPr lang="en-US" dirty="0"/>
              <a:t> </a:t>
            </a:r>
            <a:r>
              <a:rPr lang="en-US" dirty="0" err="1"/>
              <a:t>nisque</a:t>
            </a:r>
            <a:r>
              <a:rPr lang="en-US" dirty="0"/>
              <a:t> rem </a:t>
            </a:r>
            <a:r>
              <a:rPr lang="en-US" dirty="0" err="1"/>
              <a:t>rempores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sit.</a:t>
            </a:r>
          </a:p>
        </p:txBody>
      </p:sp>
    </p:spTree>
    <p:extLst>
      <p:ext uri="{BB962C8B-B14F-4D97-AF65-F5344CB8AC3E}">
        <p14:creationId xmlns:p14="http://schemas.microsoft.com/office/powerpoint/2010/main" val="1490836202"/>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xt option 3">
    <p:spTree>
      <p:nvGrpSpPr>
        <p:cNvPr id="1" name=""/>
        <p:cNvGrpSpPr/>
        <p:nvPr/>
      </p:nvGrpSpPr>
      <p:grpSpPr>
        <a:xfrm>
          <a:off x="0" y="0"/>
          <a:ext cx="0" cy="0"/>
          <a:chOff x="0" y="0"/>
          <a:chExt cx="0" cy="0"/>
        </a:xfrm>
      </p:grpSpPr>
      <p:sp>
        <p:nvSpPr>
          <p:cNvPr id="16" name="Content Placeholder 15"/>
          <p:cNvSpPr>
            <a:spLocks noGrp="1"/>
          </p:cNvSpPr>
          <p:nvPr>
            <p:ph sz="quarter" idx="17" hasCustomPrompt="1"/>
          </p:nvPr>
        </p:nvSpPr>
        <p:spPr>
          <a:xfrm>
            <a:off x="933450" y="1997075"/>
            <a:ext cx="2752725" cy="2459482"/>
          </a:xfrm>
        </p:spPr>
        <p:txBody>
          <a:bodyPr>
            <a:noAutofit/>
          </a:bodyPr>
          <a:lstStyle>
            <a:lvl1pPr marL="0" indent="0">
              <a:buNone/>
              <a:defRPr sz="2000"/>
            </a:lvl1pPr>
          </a:lstStyle>
          <a:p>
            <a:pPr lvl="0"/>
            <a:r>
              <a:rPr lang="en-US" dirty="0"/>
              <a:t>Picture</a:t>
            </a: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3: three columns images and text</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9" name="Text Placeholder 4"/>
          <p:cNvSpPr>
            <a:spLocks noGrp="1"/>
          </p:cNvSpPr>
          <p:nvPr>
            <p:ph type="body" sz="quarter" idx="12" hasCustomPrompt="1"/>
          </p:nvPr>
        </p:nvSpPr>
        <p:spPr>
          <a:xfrm>
            <a:off x="4386263"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7" name="Content Placeholder 15"/>
          <p:cNvSpPr>
            <a:spLocks noGrp="1"/>
          </p:cNvSpPr>
          <p:nvPr>
            <p:ph sz="quarter" idx="18" hasCustomPrompt="1"/>
          </p:nvPr>
        </p:nvSpPr>
        <p:spPr>
          <a:xfrm>
            <a:off x="4855368" y="1997075"/>
            <a:ext cx="2752725" cy="2459482"/>
          </a:xfrm>
        </p:spPr>
        <p:txBody>
          <a:bodyPr>
            <a:noAutofit/>
          </a:bodyPr>
          <a:lstStyle>
            <a:lvl1pPr marL="0" indent="0">
              <a:buNone/>
              <a:defRPr sz="2000"/>
            </a:lvl1pPr>
          </a:lstStyle>
          <a:p>
            <a:pPr lvl="0"/>
            <a:r>
              <a:rPr lang="en-US" dirty="0"/>
              <a:t>Picture</a:t>
            </a:r>
          </a:p>
        </p:txBody>
      </p:sp>
      <p:sp>
        <p:nvSpPr>
          <p:cNvPr id="18" name="Content Placeholder 15"/>
          <p:cNvSpPr>
            <a:spLocks noGrp="1"/>
          </p:cNvSpPr>
          <p:nvPr>
            <p:ph sz="quarter" idx="19" hasCustomPrompt="1"/>
          </p:nvPr>
        </p:nvSpPr>
        <p:spPr>
          <a:xfrm>
            <a:off x="8777286" y="1997075"/>
            <a:ext cx="2752725" cy="2459482"/>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3728012603"/>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 option 4">
    <p:spTree>
      <p:nvGrpSpPr>
        <p:cNvPr id="1" name=""/>
        <p:cNvGrpSpPr/>
        <p:nvPr/>
      </p:nvGrpSpPr>
      <p:grpSpPr>
        <a:xfrm>
          <a:off x="0" y="0"/>
          <a:ext cx="0" cy="0"/>
          <a:chOff x="0" y="0"/>
          <a:chExt cx="0" cy="0"/>
        </a:xfrm>
      </p:grpSpPr>
      <p:sp>
        <p:nvSpPr>
          <p:cNvPr id="24" name="Content Placeholder 15"/>
          <p:cNvSpPr>
            <a:spLocks noGrp="1"/>
          </p:cNvSpPr>
          <p:nvPr>
            <p:ph sz="quarter" idx="25" hasCustomPrompt="1"/>
          </p:nvPr>
        </p:nvSpPr>
        <p:spPr>
          <a:xfrm>
            <a:off x="465139" y="2178680"/>
            <a:ext cx="1727200" cy="1042035"/>
          </a:xfrm>
        </p:spPr>
        <p:txBody>
          <a:bodyPr>
            <a:noAutofit/>
          </a:bodyPr>
          <a:lstStyle>
            <a:lvl1pPr marL="0" indent="0">
              <a:buNone/>
              <a:defRPr sz="2000"/>
            </a:lvl1pPr>
          </a:lstStyle>
          <a:p>
            <a:pPr lvl="0"/>
            <a:r>
              <a:rPr lang="en-US" dirty="0"/>
              <a:t>Picture</a:t>
            </a: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4: six columns (numbered list)</a:t>
            </a:r>
          </a:p>
        </p:txBody>
      </p:sp>
      <p:sp>
        <p:nvSpPr>
          <p:cNvPr id="5" name="Text Placeholder 4"/>
          <p:cNvSpPr>
            <a:spLocks noGrp="1"/>
          </p:cNvSpPr>
          <p:nvPr>
            <p:ph type="body" sz="quarter" idx="11" hasCustomPrompt="1"/>
          </p:nvPr>
        </p:nvSpPr>
        <p:spPr>
          <a:xfrm>
            <a:off x="465139" y="3230880"/>
            <a:ext cx="1727200" cy="2834109"/>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4" name="Text Placeholder 4"/>
          <p:cNvSpPr>
            <a:spLocks noGrp="1"/>
          </p:cNvSpPr>
          <p:nvPr>
            <p:ph type="body" sz="quarter" idx="15" hasCustomPrompt="1"/>
          </p:nvPr>
        </p:nvSpPr>
        <p:spPr>
          <a:xfrm>
            <a:off x="2426019" y="3230880"/>
            <a:ext cx="1727200" cy="281705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6" name="Text Placeholder 4"/>
          <p:cNvSpPr>
            <a:spLocks noGrp="1"/>
          </p:cNvSpPr>
          <p:nvPr>
            <p:ph type="body" sz="quarter" idx="17" hasCustomPrompt="1"/>
          </p:nvPr>
        </p:nvSpPr>
        <p:spPr>
          <a:xfrm>
            <a:off x="438689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8" name="Text Placeholder 4"/>
          <p:cNvSpPr>
            <a:spLocks noGrp="1"/>
          </p:cNvSpPr>
          <p:nvPr>
            <p:ph type="body" sz="quarter" idx="19" hasCustomPrompt="1"/>
          </p:nvPr>
        </p:nvSpPr>
        <p:spPr>
          <a:xfrm>
            <a:off x="634777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0" name="Text Placeholder 4"/>
          <p:cNvSpPr>
            <a:spLocks noGrp="1"/>
          </p:cNvSpPr>
          <p:nvPr>
            <p:ph type="body" sz="quarter" idx="21" hasCustomPrompt="1"/>
          </p:nvPr>
        </p:nvSpPr>
        <p:spPr>
          <a:xfrm>
            <a:off x="830865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2" name="Text Placeholder 4"/>
          <p:cNvSpPr>
            <a:spLocks noGrp="1"/>
          </p:cNvSpPr>
          <p:nvPr>
            <p:ph type="body" sz="quarter" idx="23" hasCustomPrompt="1"/>
          </p:nvPr>
        </p:nvSpPr>
        <p:spPr>
          <a:xfrm>
            <a:off x="10269538"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5" name="Content Placeholder 15"/>
          <p:cNvSpPr>
            <a:spLocks noGrp="1"/>
          </p:cNvSpPr>
          <p:nvPr>
            <p:ph sz="quarter" idx="26" hasCustomPrompt="1"/>
          </p:nvPr>
        </p:nvSpPr>
        <p:spPr>
          <a:xfrm>
            <a:off x="2426019" y="2178680"/>
            <a:ext cx="1727200" cy="1042035"/>
          </a:xfrm>
        </p:spPr>
        <p:txBody>
          <a:bodyPr>
            <a:noAutofit/>
          </a:bodyPr>
          <a:lstStyle>
            <a:lvl1pPr marL="0" indent="0">
              <a:buNone/>
              <a:defRPr sz="2000"/>
            </a:lvl1pPr>
          </a:lstStyle>
          <a:p>
            <a:pPr lvl="0"/>
            <a:r>
              <a:rPr lang="en-US" dirty="0"/>
              <a:t>Picture</a:t>
            </a:r>
          </a:p>
        </p:txBody>
      </p:sp>
      <p:sp>
        <p:nvSpPr>
          <p:cNvPr id="26" name="Content Placeholder 15"/>
          <p:cNvSpPr>
            <a:spLocks noGrp="1"/>
          </p:cNvSpPr>
          <p:nvPr>
            <p:ph sz="quarter" idx="27" hasCustomPrompt="1"/>
          </p:nvPr>
        </p:nvSpPr>
        <p:spPr>
          <a:xfrm>
            <a:off x="4386899" y="2178680"/>
            <a:ext cx="1727200" cy="1042035"/>
          </a:xfrm>
        </p:spPr>
        <p:txBody>
          <a:bodyPr>
            <a:noAutofit/>
          </a:bodyPr>
          <a:lstStyle>
            <a:lvl1pPr marL="0" indent="0">
              <a:buNone/>
              <a:defRPr sz="2000"/>
            </a:lvl1pPr>
          </a:lstStyle>
          <a:p>
            <a:pPr lvl="0"/>
            <a:r>
              <a:rPr lang="en-US" dirty="0"/>
              <a:t>Picture</a:t>
            </a:r>
          </a:p>
        </p:txBody>
      </p:sp>
      <p:sp>
        <p:nvSpPr>
          <p:cNvPr id="27" name="Content Placeholder 15"/>
          <p:cNvSpPr>
            <a:spLocks noGrp="1"/>
          </p:cNvSpPr>
          <p:nvPr>
            <p:ph sz="quarter" idx="28" hasCustomPrompt="1"/>
          </p:nvPr>
        </p:nvSpPr>
        <p:spPr>
          <a:xfrm>
            <a:off x="6347779" y="2178680"/>
            <a:ext cx="1727200" cy="1042035"/>
          </a:xfrm>
        </p:spPr>
        <p:txBody>
          <a:bodyPr>
            <a:noAutofit/>
          </a:bodyPr>
          <a:lstStyle>
            <a:lvl1pPr marL="0" indent="0">
              <a:buNone/>
              <a:defRPr sz="2000"/>
            </a:lvl1pPr>
          </a:lstStyle>
          <a:p>
            <a:pPr lvl="0"/>
            <a:r>
              <a:rPr lang="en-US" dirty="0"/>
              <a:t>Picture</a:t>
            </a:r>
          </a:p>
        </p:txBody>
      </p:sp>
      <p:sp>
        <p:nvSpPr>
          <p:cNvPr id="28" name="Content Placeholder 15"/>
          <p:cNvSpPr>
            <a:spLocks noGrp="1"/>
          </p:cNvSpPr>
          <p:nvPr>
            <p:ph sz="quarter" idx="29" hasCustomPrompt="1"/>
          </p:nvPr>
        </p:nvSpPr>
        <p:spPr>
          <a:xfrm>
            <a:off x="8308659" y="2178680"/>
            <a:ext cx="1727200" cy="1042035"/>
          </a:xfrm>
        </p:spPr>
        <p:txBody>
          <a:bodyPr>
            <a:noAutofit/>
          </a:bodyPr>
          <a:lstStyle>
            <a:lvl1pPr marL="0" indent="0">
              <a:buNone/>
              <a:defRPr sz="2000"/>
            </a:lvl1pPr>
          </a:lstStyle>
          <a:p>
            <a:pPr lvl="0"/>
            <a:r>
              <a:rPr lang="en-US" dirty="0"/>
              <a:t>Picture</a:t>
            </a:r>
          </a:p>
        </p:txBody>
      </p:sp>
      <p:sp>
        <p:nvSpPr>
          <p:cNvPr id="29" name="Content Placeholder 15"/>
          <p:cNvSpPr>
            <a:spLocks noGrp="1"/>
          </p:cNvSpPr>
          <p:nvPr>
            <p:ph sz="quarter" idx="30" hasCustomPrompt="1"/>
          </p:nvPr>
        </p:nvSpPr>
        <p:spPr>
          <a:xfrm>
            <a:off x="10269538" y="2178680"/>
            <a:ext cx="1727200" cy="1042035"/>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755541248"/>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e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308324"/>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28"/>
          <a:stretch>
            <a:fillRect/>
          </a:stretch>
        </p:blipFill>
        <p:spPr>
          <a:xfrm rot="5400000">
            <a:off x="9363858" y="3071982"/>
            <a:ext cx="6995160" cy="849926"/>
          </a:xfrm>
          <a:prstGeom prst="rect">
            <a:avLst/>
          </a:prstGeom>
        </p:spPr>
      </p:pic>
    </p:spTree>
    <p:extLst>
      <p:ext uri="{BB962C8B-B14F-4D97-AF65-F5344CB8AC3E}">
        <p14:creationId xmlns:p14="http://schemas.microsoft.com/office/powerpoint/2010/main" val="579252391"/>
      </p:ext>
    </p:extLst>
  </p:cSld>
  <p:clrMap bg1="lt1" tx1="dk1" bg2="lt2" tx2="dk2" accent1="accent1" accent2="accent2" accent3="accent3" accent4="accent4" accent5="accent5" accent6="accent6" hlink="hlink" folHlink="folHlink"/>
  <p:sldLayoutIdLst>
    <p:sldLayoutId id="2147484575" r:id="rId1"/>
    <p:sldLayoutId id="2147484576" r:id="rId2"/>
    <p:sldLayoutId id="2147484578" r:id="rId3"/>
    <p:sldLayoutId id="2147484579" r:id="rId4"/>
    <p:sldLayoutId id="2147484580" r:id="rId5"/>
    <p:sldLayoutId id="2147484581" r:id="rId6"/>
    <p:sldLayoutId id="2147484582" r:id="rId7"/>
    <p:sldLayoutId id="2147484583" r:id="rId8"/>
    <p:sldLayoutId id="2147484584" r:id="rId9"/>
    <p:sldLayoutId id="2147484585" r:id="rId10"/>
    <p:sldLayoutId id="2147484586" r:id="rId11"/>
    <p:sldLayoutId id="2147484587" r:id="rId12"/>
    <p:sldLayoutId id="2147484588" r:id="rId13"/>
    <p:sldLayoutId id="2147484590" r:id="rId14"/>
    <p:sldLayoutId id="2147484593" r:id="rId15"/>
    <p:sldLayoutId id="2147484594" r:id="rId16"/>
    <p:sldLayoutId id="2147484595" r:id="rId17"/>
    <p:sldLayoutId id="2147484596" r:id="rId18"/>
    <p:sldLayoutId id="2147484597" r:id="rId19"/>
    <p:sldLayoutId id="2147484598" r:id="rId20"/>
    <p:sldLayoutId id="2147484599" r:id="rId21"/>
    <p:sldLayoutId id="2147484600" r:id="rId22"/>
    <p:sldLayoutId id="2147484601" r:id="rId23"/>
    <p:sldLayoutId id="2147484602" r:id="rId24"/>
    <p:sldLayoutId id="2147484603" r:id="rId25"/>
    <p:sldLayoutId id="2147484604" r:id="rId26"/>
  </p:sldLayoutIdLst>
  <p:transition>
    <p:fade/>
  </p:transition>
  <p:txStyles>
    <p:titleStyle>
      <a:lvl1pPr algn="l" defTabSz="932742" rtl="0" eaLnBrk="1" latinLnBrk="0" hangingPunct="1">
        <a:lnSpc>
          <a:spcPct val="90000"/>
        </a:lnSpc>
        <a:spcBef>
          <a:spcPct val="0"/>
        </a:spcBef>
        <a:buNone/>
        <a:defRPr lang="en-US" sz="4800" b="0" kern="1200" cap="none" spc="-1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pos="1381">
          <p15:clr>
            <a:srgbClr val="C35EA4"/>
          </p15:clr>
        </p15:guide>
        <p15:guide id="4" pos="1528">
          <p15:clr>
            <a:srgbClr val="C35EA4"/>
          </p15:clr>
        </p15:guide>
        <p15:guide id="5" pos="2618">
          <p15:clr>
            <a:srgbClr val="C35EA4"/>
          </p15:clr>
        </p15:guide>
        <p15:guide id="6" pos="2765">
          <p15:clr>
            <a:srgbClr val="C35EA4"/>
          </p15:clr>
        </p15:guide>
        <p15:guide id="7" pos="3854">
          <p15:clr>
            <a:srgbClr val="C35EA4"/>
          </p15:clr>
        </p15:guide>
        <p15:guide id="8" pos="4003">
          <p15:clr>
            <a:srgbClr val="C35EA4"/>
          </p15:clr>
        </p15:guide>
        <p15:guide id="9" pos="5083">
          <p15:clr>
            <a:srgbClr val="C35EA4"/>
          </p15:clr>
        </p15:guide>
        <p15:guide id="10" pos="5230">
          <p15:clr>
            <a:srgbClr val="C35EA4"/>
          </p15:clr>
        </p15:guide>
        <p15:guide id="11" pos="6323">
          <p15:clr>
            <a:srgbClr val="C35EA4"/>
          </p15:clr>
        </p15:guide>
        <p15:guide id="12" pos="6469">
          <p15:clr>
            <a:srgbClr val="C35EA4"/>
          </p15:clr>
        </p15:guide>
        <p15:guide id="16" pos="293">
          <p15:clr>
            <a:srgbClr val="F26B43"/>
          </p15:clr>
        </p15:guide>
        <p15:guide id="17" pos="7558">
          <p15:clr>
            <a:srgbClr val="F26B43"/>
          </p15:clr>
        </p15:guide>
        <p15:guide id="18" orient="horz" pos="751">
          <p15:clr>
            <a:srgbClr val="5ACBF0"/>
          </p15:clr>
        </p15:guide>
        <p15:guide id="19" orient="horz" pos="1366">
          <p15:clr>
            <a:srgbClr val="5ACBF0"/>
          </p15:clr>
        </p15:guide>
        <p15:guide id="20" orient="horz" pos="605">
          <p15:clr>
            <a:srgbClr val="5ACBF0"/>
          </p15:clr>
        </p15:guide>
        <p15:guide id="21" orient="horz" pos="1514">
          <p15:clr>
            <a:srgbClr val="5ACBF0"/>
          </p15:clr>
        </p15:guide>
        <p15:guide id="22" orient="horz" pos="2130">
          <p15:clr>
            <a:srgbClr val="5ACBF0"/>
          </p15:clr>
        </p15:guide>
        <p15:guide id="23" orient="horz" pos="2275">
          <p15:clr>
            <a:srgbClr val="5ACBF0"/>
          </p15:clr>
        </p15:guide>
        <p15:guide id="25" orient="horz" pos="283">
          <p15:clr>
            <a:srgbClr val="F26B43"/>
          </p15:clr>
        </p15:guide>
        <p15:guide id="26" orient="horz" pos="4120">
          <p15:clr>
            <a:srgbClr val="F26B43"/>
          </p15:clr>
        </p15:guide>
        <p15:guide id="27" orient="horz" pos="2891">
          <p15:clr>
            <a:srgbClr val="5ACBF0"/>
          </p15:clr>
        </p15:guide>
        <p15:guide id="28" orient="horz" pos="3038">
          <p15:clr>
            <a:srgbClr val="5ACBF0"/>
          </p15:clr>
        </p15:guide>
        <p15:guide id="29" orient="horz" pos="3654">
          <p15:clr>
            <a:srgbClr val="5ACBF0"/>
          </p15:clr>
        </p15:guide>
        <p15:guide id="30" orient="horz" pos="3800">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hyperlink" Target="https://login.microsoftonline.com/common/oauth2/v2.0/token" TargetMode="Externa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0.xml"/><Relationship Id="rId1" Type="http://schemas.openxmlformats.org/officeDocument/2006/relationships/slideLayout" Target="../slideLayouts/slideLayout24.xml"/></Relationships>
</file>

<file path=ppt/slides/_rels/slide23.xml.rels><?xml version="1.0" encoding="UTF-8" standalone="yes"?>
<Relationships xmlns="http://schemas.openxmlformats.org/package/2006/relationships"><Relationship Id="rId3" Type="http://schemas.openxmlformats.org/officeDocument/2006/relationships/hyperlink" Target="http://blogs.msdn.com/b/kaevans/archive/2013/08/25/creating-a-fiddler-extension-for-sharepoint-2013-app-tokens.aspx" TargetMode="External"/><Relationship Id="rId2" Type="http://schemas.openxmlformats.org/officeDocument/2006/relationships/image" Target="../media/image19.png"/><Relationship Id="rId1" Type="http://schemas.openxmlformats.org/officeDocument/2006/relationships/slideLayout" Target="../slideLayouts/slideLayout26.xml"/><Relationship Id="rId4" Type="http://schemas.openxmlformats.org/officeDocument/2006/relationships/hyperlink" Target="http://jwt.io/" TargetMode="External"/></Relationships>
</file>

<file path=ppt/slides/_rels/slide2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1.xml"/><Relationship Id="rId1" Type="http://schemas.openxmlformats.org/officeDocument/2006/relationships/slideLayout" Target="../slideLayouts/slideLayout2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0.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3.xml"/></Relationships>
</file>

<file path=ppt/slides/_rels/slide4.xml.rels><?xml version="1.0" encoding="UTF-8" standalone="yes"?>
<Relationships xmlns="http://schemas.openxmlformats.org/package/2006/relationships"><Relationship Id="rId3" Type="http://schemas.openxmlformats.org/officeDocument/2006/relationships/hyperlink" Target="https://apps.dev.microsoft.com/" TargetMode="External"/><Relationship Id="rId2" Type="http://schemas.openxmlformats.org/officeDocument/2006/relationships/notesSlide" Target="../notesSlides/notesSlide4.xml"/><Relationship Id="rId1" Type="http://schemas.openxmlformats.org/officeDocument/2006/relationships/slideLayout" Target="../slideLayouts/slideLayout24.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hyperlink" Target="https://apps.dev.microsoft.com/" TargetMode="External"/><Relationship Id="rId2" Type="http://schemas.openxmlformats.org/officeDocument/2006/relationships/notesSlide" Target="../notesSlides/notesSlide5.xml"/><Relationship Id="rId1" Type="http://schemas.openxmlformats.org/officeDocument/2006/relationships/slideLayout" Target="../slideLayouts/slideLayout24.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s://developer.microsoft.com/en-us/graph/docs/concepts/permissions_reference" TargetMode="External"/><Relationship Id="rId1" Type="http://schemas.openxmlformats.org/officeDocument/2006/relationships/slideLayout" Target="../slideLayouts/slideLayout8.xml"/><Relationship Id="rId5" Type="http://schemas.openxmlformats.org/officeDocument/2006/relationships/image" Target="../media/image17.emf"/><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65137" y="1515291"/>
            <a:ext cx="5421857" cy="3349828"/>
          </a:xfrm>
        </p:spPr>
        <p:txBody>
          <a:bodyPr/>
          <a:lstStyle/>
          <a:p>
            <a:r>
              <a:rPr lang="en-US" dirty="0">
                <a:solidFill>
                  <a:schemeClr val="bg1"/>
                </a:solidFill>
                <a:latin typeface="Segoe UI Semibold" panose="020B0702040204020203" pitchFamily="34" charset="0"/>
                <a:cs typeface="Segoe UI Semibold" panose="020B0702040204020203" pitchFamily="34" charset="0"/>
              </a:rPr>
              <a:t>Getting Started with the Microsoft Graph API</a:t>
            </a:r>
            <a:endParaRPr lang="en-US" dirty="0"/>
          </a:p>
        </p:txBody>
      </p:sp>
      <p:sp>
        <p:nvSpPr>
          <p:cNvPr id="5" name="Text Placeholder 4"/>
          <p:cNvSpPr>
            <a:spLocks noGrp="1"/>
          </p:cNvSpPr>
          <p:nvPr>
            <p:ph type="body" sz="quarter" idx="12"/>
          </p:nvPr>
        </p:nvSpPr>
        <p:spPr>
          <a:xfrm>
            <a:off x="472032" y="4830762"/>
            <a:ext cx="5414962" cy="730183"/>
          </a:xfrm>
        </p:spPr>
        <p:txBody>
          <a:bodyPr/>
          <a:lstStyle/>
          <a:p>
            <a:r>
              <a:rPr lang="en-US" dirty="0"/>
              <a:t>Authenticating applications with Microsoft Graph API</a:t>
            </a:r>
          </a:p>
        </p:txBody>
      </p:sp>
    </p:spTree>
    <p:extLst>
      <p:ext uri="{BB962C8B-B14F-4D97-AF65-F5344CB8AC3E}">
        <p14:creationId xmlns:p14="http://schemas.microsoft.com/office/powerpoint/2010/main" val="2053324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5137" y="899478"/>
            <a:ext cx="10447701" cy="2031100"/>
          </a:xfrm>
        </p:spPr>
        <p:txBody>
          <a:bodyPr/>
          <a:lstStyle/>
          <a:p>
            <a:r>
              <a:rPr lang="en-US" dirty="0"/>
              <a:t>Demo 04</a:t>
            </a:r>
            <a:br>
              <a:rPr lang="en-US" dirty="0"/>
            </a:br>
            <a:br>
              <a:rPr lang="en-US" dirty="0"/>
            </a:br>
            <a:r>
              <a:rPr lang="en-US" sz="2800" dirty="0">
                <a:latin typeface="+mn-lt"/>
              </a:rPr>
              <a:t>Authentication code grant</a:t>
            </a:r>
          </a:p>
        </p:txBody>
      </p:sp>
    </p:spTree>
    <p:extLst>
      <p:ext uri="{BB962C8B-B14F-4D97-AF65-F5344CB8AC3E}">
        <p14:creationId xmlns:p14="http://schemas.microsoft.com/office/powerpoint/2010/main" val="3310259239"/>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Implicit grant – JavaScript application (browser)</a:t>
            </a:r>
          </a:p>
        </p:txBody>
      </p:sp>
      <p:grpSp>
        <p:nvGrpSpPr>
          <p:cNvPr id="9" name="Group 8">
            <a:extLst>
              <a:ext uri="{FF2B5EF4-FFF2-40B4-BE49-F238E27FC236}">
                <a16:creationId xmlns:a16="http://schemas.microsoft.com/office/drawing/2014/main" id="{AD3E2D72-23CF-47DF-A38A-C2EAB881A4D2}"/>
              </a:ext>
            </a:extLst>
          </p:cNvPr>
          <p:cNvGrpSpPr/>
          <p:nvPr/>
        </p:nvGrpSpPr>
        <p:grpSpPr>
          <a:xfrm>
            <a:off x="377172" y="1295398"/>
            <a:ext cx="11808190" cy="5356468"/>
            <a:chOff x="377172" y="1295398"/>
            <a:chExt cx="11808190" cy="5356468"/>
          </a:xfrm>
        </p:grpSpPr>
        <p:sp>
          <p:nvSpPr>
            <p:cNvPr id="92" name="Rectangle 91">
              <a:extLst>
                <a:ext uri="{FF2B5EF4-FFF2-40B4-BE49-F238E27FC236}">
                  <a16:creationId xmlns:a16="http://schemas.microsoft.com/office/drawing/2014/main" id="{08CFAE31-E5AE-4FD8-95E3-5480AE79019E}"/>
                </a:ext>
              </a:extLst>
            </p:cNvPr>
            <p:cNvSpPr/>
            <p:nvPr/>
          </p:nvSpPr>
          <p:spPr bwMode="auto">
            <a:xfrm>
              <a:off x="6170297" y="2596138"/>
              <a:ext cx="2299311" cy="350865"/>
            </a:xfrm>
            <a:prstGeom prst="rect">
              <a:avLst/>
            </a:prstGeom>
            <a:solidFill>
              <a:schemeClr val="bg2">
                <a:lumMod val="95000"/>
              </a:schemeClr>
            </a:solidFill>
            <a:ln w="12700" cap="sq">
              <a:solidFill>
                <a:schemeClr val="accent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spAutoFit/>
            </a:bodyPr>
            <a:lstStyle/>
            <a:p>
              <a:pPr algn="ctr" defTabSz="932472" fontAlgn="base">
                <a:lnSpc>
                  <a:spcPct val="90000"/>
                </a:lnSpc>
                <a:spcBef>
                  <a:spcPct val="0"/>
                </a:spcBef>
                <a:spcAft>
                  <a:spcPct val="0"/>
                </a:spcAft>
              </a:pPr>
              <a:r>
                <a:rPr lang="en-US" sz="1200" dirty="0">
                  <a:solidFill>
                    <a:schemeClr val="accent1"/>
                  </a:solidFill>
                  <a:latin typeface="+mj-lt"/>
                  <a:ea typeface="Segoe UI" pitchFamily="34" charset="0"/>
                  <a:cs typeface="Segoe UI" pitchFamily="34" charset="0"/>
                </a:rPr>
                <a:t>Sign in, consent</a:t>
              </a:r>
            </a:p>
          </p:txBody>
        </p:sp>
        <p:sp>
          <p:nvSpPr>
            <p:cNvPr id="93" name="Rectangle 92">
              <a:extLst>
                <a:ext uri="{FF2B5EF4-FFF2-40B4-BE49-F238E27FC236}">
                  <a16:creationId xmlns:a16="http://schemas.microsoft.com/office/drawing/2014/main" id="{786880BB-B5A7-4279-9E87-A516BD7C39BC}"/>
                </a:ext>
              </a:extLst>
            </p:cNvPr>
            <p:cNvSpPr/>
            <p:nvPr/>
          </p:nvSpPr>
          <p:spPr bwMode="auto">
            <a:xfrm>
              <a:off x="377172" y="1729507"/>
              <a:ext cx="1295892" cy="324985"/>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solidFill>
                    <a:schemeClr val="tx2"/>
                  </a:solidFill>
                  <a:ea typeface="Segoe UI" pitchFamily="34" charset="0"/>
                  <a:cs typeface="Segoe UI" pitchFamily="34" charset="0"/>
                </a:rPr>
                <a:t>Application</a:t>
              </a:r>
            </a:p>
          </p:txBody>
        </p:sp>
        <p:sp>
          <p:nvSpPr>
            <p:cNvPr id="94" name="Rectangle 93">
              <a:extLst>
                <a:ext uri="{FF2B5EF4-FFF2-40B4-BE49-F238E27FC236}">
                  <a16:creationId xmlns:a16="http://schemas.microsoft.com/office/drawing/2014/main" id="{4B8E8BA1-B1F5-43B3-A301-48230139AE9C}"/>
                </a:ext>
              </a:extLst>
            </p:cNvPr>
            <p:cNvSpPr/>
            <p:nvPr/>
          </p:nvSpPr>
          <p:spPr bwMode="auto">
            <a:xfrm>
              <a:off x="9906252" y="1731773"/>
              <a:ext cx="2279110" cy="320453"/>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solidFill>
                    <a:schemeClr val="tx2"/>
                  </a:solidFill>
                  <a:ea typeface="Segoe UI" pitchFamily="34" charset="0"/>
                  <a:cs typeface="Segoe UI" pitchFamily="34" charset="0"/>
                </a:rPr>
                <a:t>https://graph.microsoft.com</a:t>
              </a:r>
            </a:p>
          </p:txBody>
        </p:sp>
        <p:sp>
          <p:nvSpPr>
            <p:cNvPr id="95" name="Rectangle 94">
              <a:extLst>
                <a:ext uri="{FF2B5EF4-FFF2-40B4-BE49-F238E27FC236}">
                  <a16:creationId xmlns:a16="http://schemas.microsoft.com/office/drawing/2014/main" id="{077F6A05-3325-4833-94B5-781DCCFC661B}"/>
                </a:ext>
              </a:extLst>
            </p:cNvPr>
            <p:cNvSpPr/>
            <p:nvPr/>
          </p:nvSpPr>
          <p:spPr bwMode="auto">
            <a:xfrm>
              <a:off x="3115030" y="1295398"/>
              <a:ext cx="5698425" cy="360722"/>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400" dirty="0">
                  <a:solidFill>
                    <a:schemeClr val="tx2"/>
                  </a:solidFill>
                  <a:ea typeface="Segoe UI" pitchFamily="34" charset="0"/>
                  <a:cs typeface="Segoe UI" pitchFamily="34" charset="0"/>
                </a:rPr>
                <a:t>https://login.microsoftonline.com/common</a:t>
              </a:r>
            </a:p>
          </p:txBody>
        </p:sp>
        <p:sp>
          <p:nvSpPr>
            <p:cNvPr id="96" name="Rectangle 95">
              <a:extLst>
                <a:ext uri="{FF2B5EF4-FFF2-40B4-BE49-F238E27FC236}">
                  <a16:creationId xmlns:a16="http://schemas.microsoft.com/office/drawing/2014/main" id="{A4273F87-7E52-40BA-A015-EECBF8FA2609}"/>
                </a:ext>
              </a:extLst>
            </p:cNvPr>
            <p:cNvSpPr/>
            <p:nvPr/>
          </p:nvSpPr>
          <p:spPr bwMode="auto">
            <a:xfrm>
              <a:off x="4490470" y="1731773"/>
              <a:ext cx="2822307" cy="320453"/>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solidFill>
                    <a:schemeClr val="tx2"/>
                  </a:solidFill>
                  <a:ea typeface="Segoe UI" pitchFamily="34" charset="0"/>
                  <a:cs typeface="Segoe UI" pitchFamily="34" charset="0"/>
                </a:rPr>
                <a:t>/common/OAuth/v2.0/authorize</a:t>
              </a:r>
            </a:p>
          </p:txBody>
        </p:sp>
        <p:cxnSp>
          <p:nvCxnSpPr>
            <p:cNvPr id="101" name="Straight Connector 100">
              <a:extLst>
                <a:ext uri="{FF2B5EF4-FFF2-40B4-BE49-F238E27FC236}">
                  <a16:creationId xmlns:a16="http://schemas.microsoft.com/office/drawing/2014/main" id="{B54DE7DA-6D33-4E58-BD83-B2F33F00100F}"/>
                </a:ext>
              </a:extLst>
            </p:cNvPr>
            <p:cNvCxnSpPr>
              <a:cxnSpLocks/>
            </p:cNvCxnSpPr>
            <p:nvPr/>
          </p:nvCxnSpPr>
          <p:spPr>
            <a:xfrm>
              <a:off x="11545712" y="2052226"/>
              <a:ext cx="0" cy="4535609"/>
            </a:xfrm>
            <a:prstGeom prst="line">
              <a:avLst/>
            </a:prstGeom>
            <a:ln w="381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E490CBC7-2E7E-4BB3-BA6D-D23691AF8BA0}"/>
                </a:ext>
              </a:extLst>
            </p:cNvPr>
            <p:cNvCxnSpPr>
              <a:cxnSpLocks/>
            </p:cNvCxnSpPr>
            <p:nvPr/>
          </p:nvCxnSpPr>
          <p:spPr>
            <a:xfrm>
              <a:off x="6170296" y="2052226"/>
              <a:ext cx="0" cy="4535609"/>
            </a:xfrm>
            <a:prstGeom prst="line">
              <a:avLst/>
            </a:prstGeom>
            <a:ln w="381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DC9627B8-4544-433E-84D4-F75B877975C9}"/>
                </a:ext>
              </a:extLst>
            </p:cNvPr>
            <p:cNvCxnSpPr>
              <a:cxnSpLocks/>
            </p:cNvCxnSpPr>
            <p:nvPr/>
          </p:nvCxnSpPr>
          <p:spPr>
            <a:xfrm>
              <a:off x="766616" y="2052226"/>
              <a:ext cx="0" cy="4535609"/>
            </a:xfrm>
            <a:prstGeom prst="line">
              <a:avLst/>
            </a:prstGeom>
            <a:ln w="381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5" name="Straight Arrow Connector 104">
              <a:extLst>
                <a:ext uri="{FF2B5EF4-FFF2-40B4-BE49-F238E27FC236}">
                  <a16:creationId xmlns:a16="http://schemas.microsoft.com/office/drawing/2014/main" id="{8EA29819-93C2-4C51-B001-96F4E6EB17C6}"/>
                </a:ext>
              </a:extLst>
            </p:cNvPr>
            <p:cNvCxnSpPr>
              <a:cxnSpLocks/>
            </p:cNvCxnSpPr>
            <p:nvPr/>
          </p:nvCxnSpPr>
          <p:spPr>
            <a:xfrm>
              <a:off x="783423" y="2553206"/>
              <a:ext cx="5386873" cy="0"/>
            </a:xfrm>
            <a:prstGeom prst="straightConnector1">
              <a:avLst/>
            </a:prstGeom>
            <a:ln w="12700">
              <a:solidFill>
                <a:schemeClr val="tx2"/>
              </a:solidFill>
              <a:prstDash val="lg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6" name="Straight Arrow Connector 105">
              <a:extLst>
                <a:ext uri="{FF2B5EF4-FFF2-40B4-BE49-F238E27FC236}">
                  <a16:creationId xmlns:a16="http://schemas.microsoft.com/office/drawing/2014/main" id="{9E05A533-A39E-444F-B84D-33ECDA544425}"/>
                </a:ext>
              </a:extLst>
            </p:cNvPr>
            <p:cNvCxnSpPr/>
            <p:nvPr/>
          </p:nvCxnSpPr>
          <p:spPr>
            <a:xfrm>
              <a:off x="783423" y="3849086"/>
              <a:ext cx="10449265" cy="5989"/>
            </a:xfrm>
            <a:prstGeom prst="straightConnector1">
              <a:avLst/>
            </a:prstGeom>
            <a:ln w="12700">
              <a:solidFill>
                <a:schemeClr val="tx2"/>
              </a:solidFill>
              <a:prstDash val="lg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7" name="Straight Arrow Connector 106">
              <a:extLst>
                <a:ext uri="{FF2B5EF4-FFF2-40B4-BE49-F238E27FC236}">
                  <a16:creationId xmlns:a16="http://schemas.microsoft.com/office/drawing/2014/main" id="{9224BB49-4EE4-46D1-A1CE-7F5CFC8841D5}"/>
                </a:ext>
              </a:extLst>
            </p:cNvPr>
            <p:cNvCxnSpPr>
              <a:cxnSpLocks/>
            </p:cNvCxnSpPr>
            <p:nvPr/>
          </p:nvCxnSpPr>
          <p:spPr>
            <a:xfrm>
              <a:off x="861374" y="3050879"/>
              <a:ext cx="5308922" cy="0"/>
            </a:xfrm>
            <a:prstGeom prst="straightConnector1">
              <a:avLst/>
            </a:prstGeom>
            <a:ln w="12700">
              <a:solidFill>
                <a:schemeClr val="tx2"/>
              </a:solidFill>
              <a:prstDash val="lgDash"/>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10" name="Straight Arrow Connector 109">
              <a:extLst>
                <a:ext uri="{FF2B5EF4-FFF2-40B4-BE49-F238E27FC236}">
                  <a16:creationId xmlns:a16="http://schemas.microsoft.com/office/drawing/2014/main" id="{2BC1C9C7-BD85-4BC8-852F-51561BD91061}"/>
                </a:ext>
              </a:extLst>
            </p:cNvPr>
            <p:cNvCxnSpPr>
              <a:cxnSpLocks/>
            </p:cNvCxnSpPr>
            <p:nvPr/>
          </p:nvCxnSpPr>
          <p:spPr>
            <a:xfrm>
              <a:off x="861374" y="3996897"/>
              <a:ext cx="10684338" cy="0"/>
            </a:xfrm>
            <a:prstGeom prst="straightConnector1">
              <a:avLst/>
            </a:prstGeom>
            <a:ln w="12700">
              <a:solidFill>
                <a:schemeClr val="tx2"/>
              </a:solidFill>
              <a:prstDash val="lgDash"/>
              <a:headEnd type="triangle"/>
              <a:tailEnd type="none"/>
            </a:ln>
          </p:spPr>
          <p:style>
            <a:lnRef idx="1">
              <a:schemeClr val="accent1"/>
            </a:lnRef>
            <a:fillRef idx="0">
              <a:schemeClr val="accent1"/>
            </a:fillRef>
            <a:effectRef idx="0">
              <a:schemeClr val="accent1"/>
            </a:effectRef>
            <a:fontRef idx="minor">
              <a:schemeClr val="tx1"/>
            </a:fontRef>
          </p:style>
        </p:cxnSp>
        <p:sp>
          <p:nvSpPr>
            <p:cNvPr id="111" name="Rectangle 110">
              <a:extLst>
                <a:ext uri="{FF2B5EF4-FFF2-40B4-BE49-F238E27FC236}">
                  <a16:creationId xmlns:a16="http://schemas.microsoft.com/office/drawing/2014/main" id="{8C0E0158-63FF-4688-8529-9694C3355EFC}"/>
                </a:ext>
              </a:extLst>
            </p:cNvPr>
            <p:cNvSpPr/>
            <p:nvPr/>
          </p:nvSpPr>
          <p:spPr bwMode="auto">
            <a:xfrm>
              <a:off x="783423" y="4547845"/>
              <a:ext cx="10762289" cy="33401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gradFill>
                    <a:gsLst>
                      <a:gs pos="0">
                        <a:srgbClr val="FFFFFF"/>
                      </a:gs>
                      <a:gs pos="100000">
                        <a:srgbClr val="FFFFFF"/>
                      </a:gs>
                    </a:gsLst>
                    <a:lin ang="5400000" scaled="0"/>
                  </a:gradFill>
                  <a:latin typeface="+mj-lt"/>
                  <a:ea typeface="Segoe UI" pitchFamily="34" charset="0"/>
                  <a:cs typeface="Segoe UI" pitchFamily="34" charset="0"/>
                </a:rPr>
                <a:t>Token expires</a:t>
              </a:r>
            </a:p>
          </p:txBody>
        </p:sp>
        <p:cxnSp>
          <p:nvCxnSpPr>
            <p:cNvPr id="112" name="Straight Arrow Connector 111">
              <a:extLst>
                <a:ext uri="{FF2B5EF4-FFF2-40B4-BE49-F238E27FC236}">
                  <a16:creationId xmlns:a16="http://schemas.microsoft.com/office/drawing/2014/main" id="{93065577-30BE-4C13-8206-0BC2031B29EC}"/>
                </a:ext>
              </a:extLst>
            </p:cNvPr>
            <p:cNvCxnSpPr>
              <a:cxnSpLocks/>
            </p:cNvCxnSpPr>
            <p:nvPr/>
          </p:nvCxnSpPr>
          <p:spPr>
            <a:xfrm>
              <a:off x="783423" y="5377523"/>
              <a:ext cx="5386873" cy="17598"/>
            </a:xfrm>
            <a:prstGeom prst="straightConnector1">
              <a:avLst/>
            </a:prstGeom>
            <a:ln w="12700">
              <a:solidFill>
                <a:schemeClr val="tx2"/>
              </a:solidFill>
              <a:prstDash val="lg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13" name="Straight Arrow Connector 112">
              <a:extLst>
                <a:ext uri="{FF2B5EF4-FFF2-40B4-BE49-F238E27FC236}">
                  <a16:creationId xmlns:a16="http://schemas.microsoft.com/office/drawing/2014/main" id="{3B3B6727-02C6-4C99-A2C8-F67A11B95A2C}"/>
                </a:ext>
              </a:extLst>
            </p:cNvPr>
            <p:cNvCxnSpPr>
              <a:cxnSpLocks/>
            </p:cNvCxnSpPr>
            <p:nvPr/>
          </p:nvCxnSpPr>
          <p:spPr>
            <a:xfrm>
              <a:off x="861374" y="5537515"/>
              <a:ext cx="5308922" cy="0"/>
            </a:xfrm>
            <a:prstGeom prst="straightConnector1">
              <a:avLst/>
            </a:prstGeom>
            <a:ln w="12700">
              <a:solidFill>
                <a:schemeClr val="tx2"/>
              </a:solidFill>
              <a:prstDash val="lgDash"/>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14" name="Straight Arrow Connector 113">
              <a:extLst>
                <a:ext uri="{FF2B5EF4-FFF2-40B4-BE49-F238E27FC236}">
                  <a16:creationId xmlns:a16="http://schemas.microsoft.com/office/drawing/2014/main" id="{C20ACC69-43EF-4F9C-8AF9-28838E34A011}"/>
                </a:ext>
              </a:extLst>
            </p:cNvPr>
            <p:cNvCxnSpPr/>
            <p:nvPr/>
          </p:nvCxnSpPr>
          <p:spPr>
            <a:xfrm>
              <a:off x="783423" y="6135134"/>
              <a:ext cx="10449265" cy="5989"/>
            </a:xfrm>
            <a:prstGeom prst="straightConnector1">
              <a:avLst/>
            </a:prstGeom>
            <a:ln w="12700">
              <a:solidFill>
                <a:schemeClr val="tx2"/>
              </a:solidFill>
              <a:prstDash val="lg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15" name="Straight Arrow Connector 114">
              <a:extLst>
                <a:ext uri="{FF2B5EF4-FFF2-40B4-BE49-F238E27FC236}">
                  <a16:creationId xmlns:a16="http://schemas.microsoft.com/office/drawing/2014/main" id="{196E383E-3837-4890-B6AB-CBBDE35438CD}"/>
                </a:ext>
              </a:extLst>
            </p:cNvPr>
            <p:cNvCxnSpPr>
              <a:cxnSpLocks/>
            </p:cNvCxnSpPr>
            <p:nvPr/>
          </p:nvCxnSpPr>
          <p:spPr>
            <a:xfrm>
              <a:off x="861374" y="6318310"/>
              <a:ext cx="10684338" cy="0"/>
            </a:xfrm>
            <a:prstGeom prst="straightConnector1">
              <a:avLst/>
            </a:prstGeom>
            <a:ln w="12700">
              <a:solidFill>
                <a:schemeClr val="tx2"/>
              </a:solidFill>
              <a:prstDash val="lgDash"/>
              <a:headEnd type="triangle"/>
              <a:tailEnd type="none"/>
            </a:ln>
          </p:spPr>
          <p:style>
            <a:lnRef idx="1">
              <a:schemeClr val="accent1"/>
            </a:lnRef>
            <a:fillRef idx="0">
              <a:schemeClr val="accent1"/>
            </a:fillRef>
            <a:effectRef idx="0">
              <a:schemeClr val="accent1"/>
            </a:effectRef>
            <a:fontRef idx="minor">
              <a:schemeClr val="tx1"/>
            </a:fontRef>
          </p:style>
        </p:cxnSp>
        <p:sp>
          <p:nvSpPr>
            <p:cNvPr id="116" name="TextBox 115">
              <a:extLst>
                <a:ext uri="{FF2B5EF4-FFF2-40B4-BE49-F238E27FC236}">
                  <a16:creationId xmlns:a16="http://schemas.microsoft.com/office/drawing/2014/main" id="{DDA7E31F-22CF-4D87-B4B3-87AFC929AACE}"/>
                </a:ext>
              </a:extLst>
            </p:cNvPr>
            <p:cNvSpPr txBox="1"/>
            <p:nvPr/>
          </p:nvSpPr>
          <p:spPr>
            <a:xfrm>
              <a:off x="975857" y="3028000"/>
              <a:ext cx="1081963"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err="1">
                  <a:solidFill>
                    <a:schemeClr val="tx2"/>
                  </a:solidFill>
                  <a:latin typeface="+mj-lt"/>
                </a:rPr>
                <a:t>access_token</a:t>
              </a:r>
              <a:endParaRPr lang="en-US" sz="1200" dirty="0">
                <a:solidFill>
                  <a:schemeClr val="tx2"/>
                </a:solidFill>
                <a:latin typeface="+mj-lt"/>
              </a:endParaRPr>
            </a:p>
          </p:txBody>
        </p:sp>
        <p:sp>
          <p:nvSpPr>
            <p:cNvPr id="119" name="TextBox 118">
              <a:extLst>
                <a:ext uri="{FF2B5EF4-FFF2-40B4-BE49-F238E27FC236}">
                  <a16:creationId xmlns:a16="http://schemas.microsoft.com/office/drawing/2014/main" id="{AE57C23B-E1D7-4CE1-BC6B-3C620E8AA24B}"/>
                </a:ext>
              </a:extLst>
            </p:cNvPr>
            <p:cNvSpPr txBox="1"/>
            <p:nvPr/>
          </p:nvSpPr>
          <p:spPr>
            <a:xfrm>
              <a:off x="6561509" y="3527837"/>
              <a:ext cx="1946880"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a:solidFill>
                    <a:schemeClr val="accent1"/>
                  </a:solidFill>
                </a:rPr>
                <a:t>/v1.0/me     (access token)</a:t>
              </a:r>
            </a:p>
          </p:txBody>
        </p:sp>
        <p:sp>
          <p:nvSpPr>
            <p:cNvPr id="120" name="TextBox 119">
              <a:extLst>
                <a:ext uri="{FF2B5EF4-FFF2-40B4-BE49-F238E27FC236}">
                  <a16:creationId xmlns:a16="http://schemas.microsoft.com/office/drawing/2014/main" id="{AF2AC273-8FE0-40DC-877A-AECF9F105AB8}"/>
                </a:ext>
              </a:extLst>
            </p:cNvPr>
            <p:cNvSpPr txBox="1"/>
            <p:nvPr/>
          </p:nvSpPr>
          <p:spPr>
            <a:xfrm>
              <a:off x="975857" y="3969197"/>
              <a:ext cx="1648080"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a:solidFill>
                    <a:schemeClr val="tx2"/>
                  </a:solidFill>
                  <a:latin typeface="+mj-lt"/>
                </a:rPr>
                <a:t>Current user’s profile</a:t>
              </a:r>
            </a:p>
          </p:txBody>
        </p:sp>
        <p:sp>
          <p:nvSpPr>
            <p:cNvPr id="121" name="TextBox 120">
              <a:extLst>
                <a:ext uri="{FF2B5EF4-FFF2-40B4-BE49-F238E27FC236}">
                  <a16:creationId xmlns:a16="http://schemas.microsoft.com/office/drawing/2014/main" id="{D9499659-606F-4A13-BFC1-C748C47E3647}"/>
                </a:ext>
              </a:extLst>
            </p:cNvPr>
            <p:cNvSpPr txBox="1"/>
            <p:nvPr/>
          </p:nvSpPr>
          <p:spPr>
            <a:xfrm>
              <a:off x="1800884" y="5041495"/>
              <a:ext cx="1739707" cy="350865"/>
            </a:xfrm>
            <a:prstGeom prst="rect">
              <a:avLst/>
            </a:prstGeom>
            <a:noFill/>
          </p:spPr>
          <p:txBody>
            <a:bodyPr wrap="none" lIns="91440" tIns="91440" rIns="91440" bIns="91440" rtlCol="0" anchor="ctr">
              <a:spAutoFit/>
            </a:bodyPr>
            <a:lstStyle/>
            <a:p>
              <a:pPr>
                <a:lnSpc>
                  <a:spcPct val="90000"/>
                </a:lnSpc>
                <a:spcAft>
                  <a:spcPts val="600"/>
                </a:spcAft>
              </a:pPr>
              <a:r>
                <a:rPr lang="en-US" sz="1200" i="1" dirty="0">
                  <a:solidFill>
                    <a:schemeClr val="tx2"/>
                  </a:solidFill>
                </a:rPr>
                <a:t>(hidden sign in request)</a:t>
              </a:r>
            </a:p>
          </p:txBody>
        </p:sp>
        <p:sp>
          <p:nvSpPr>
            <p:cNvPr id="122" name="TextBox 121">
              <a:extLst>
                <a:ext uri="{FF2B5EF4-FFF2-40B4-BE49-F238E27FC236}">
                  <a16:creationId xmlns:a16="http://schemas.microsoft.com/office/drawing/2014/main" id="{F790CECD-0493-480E-8D6E-DB83202ADA32}"/>
                </a:ext>
              </a:extLst>
            </p:cNvPr>
            <p:cNvSpPr txBox="1"/>
            <p:nvPr/>
          </p:nvSpPr>
          <p:spPr>
            <a:xfrm>
              <a:off x="975857" y="5520986"/>
              <a:ext cx="1081963"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err="1">
                  <a:solidFill>
                    <a:schemeClr val="tx2"/>
                  </a:solidFill>
                  <a:latin typeface="+mj-lt"/>
                </a:rPr>
                <a:t>access_token</a:t>
              </a:r>
              <a:endParaRPr lang="en-US" sz="1200" dirty="0">
                <a:solidFill>
                  <a:schemeClr val="tx2"/>
                </a:solidFill>
                <a:latin typeface="+mj-lt"/>
              </a:endParaRPr>
            </a:p>
          </p:txBody>
        </p:sp>
        <p:sp>
          <p:nvSpPr>
            <p:cNvPr id="123" name="TextBox 122">
              <a:extLst>
                <a:ext uri="{FF2B5EF4-FFF2-40B4-BE49-F238E27FC236}">
                  <a16:creationId xmlns:a16="http://schemas.microsoft.com/office/drawing/2014/main" id="{EE7F6A6A-738A-4368-9DF9-1140CDCED5A5}"/>
                </a:ext>
              </a:extLst>
            </p:cNvPr>
            <p:cNvSpPr txBox="1"/>
            <p:nvPr/>
          </p:nvSpPr>
          <p:spPr>
            <a:xfrm>
              <a:off x="6561509" y="5813885"/>
              <a:ext cx="1946880"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a:solidFill>
                    <a:schemeClr val="accent1"/>
                  </a:solidFill>
                </a:rPr>
                <a:t>/v1.0/me     (access token)</a:t>
              </a:r>
            </a:p>
          </p:txBody>
        </p:sp>
        <p:sp>
          <p:nvSpPr>
            <p:cNvPr id="124" name="TextBox 123">
              <a:extLst>
                <a:ext uri="{FF2B5EF4-FFF2-40B4-BE49-F238E27FC236}">
                  <a16:creationId xmlns:a16="http://schemas.microsoft.com/office/drawing/2014/main" id="{B4E1B1E6-93F6-48E7-BA05-44C999392BA1}"/>
                </a:ext>
              </a:extLst>
            </p:cNvPr>
            <p:cNvSpPr txBox="1"/>
            <p:nvPr/>
          </p:nvSpPr>
          <p:spPr>
            <a:xfrm>
              <a:off x="2275565" y="2220140"/>
              <a:ext cx="2530052" cy="350865"/>
            </a:xfrm>
            <a:prstGeom prst="rect">
              <a:avLst/>
            </a:prstGeom>
            <a:noFill/>
          </p:spPr>
          <p:txBody>
            <a:bodyPr wrap="none" lIns="91440" tIns="91440" rIns="91440" bIns="91440" rtlCol="0" anchor="ctr">
              <a:spAutoFit/>
            </a:bodyPr>
            <a:lstStyle/>
            <a:p>
              <a:pPr>
                <a:lnSpc>
                  <a:spcPct val="90000"/>
                </a:lnSpc>
                <a:spcAft>
                  <a:spcPts val="600"/>
                </a:spcAft>
              </a:pPr>
              <a:r>
                <a:rPr lang="fr-FR" sz="1200" i="1" dirty="0">
                  <a:solidFill>
                    <a:schemeClr val="tx2"/>
                  </a:solidFill>
                </a:rPr>
                <a:t>?</a:t>
              </a:r>
              <a:r>
                <a:rPr lang="fr-FR" sz="1200" i="1" dirty="0" err="1">
                  <a:solidFill>
                    <a:schemeClr val="tx2"/>
                  </a:solidFill>
                </a:rPr>
                <a:t>response_type</a:t>
              </a:r>
              <a:r>
                <a:rPr lang="fr-FR" sz="1200" i="1" dirty="0">
                  <a:solidFill>
                    <a:schemeClr val="tx2"/>
                  </a:solidFill>
                </a:rPr>
                <a:t>=</a:t>
              </a:r>
              <a:r>
                <a:rPr lang="fr-FR" sz="1200" i="1" dirty="0" err="1">
                  <a:solidFill>
                    <a:schemeClr val="tx2"/>
                  </a:solidFill>
                </a:rPr>
                <a:t>token&amp;client_id</a:t>
              </a:r>
              <a:r>
                <a:rPr lang="fr-FR" sz="1200" i="1" dirty="0">
                  <a:solidFill>
                    <a:schemeClr val="tx2"/>
                  </a:solidFill>
                </a:rPr>
                <a:t>=…</a:t>
              </a:r>
            </a:p>
          </p:txBody>
        </p:sp>
        <p:sp>
          <p:nvSpPr>
            <p:cNvPr id="125" name="TextBox 124">
              <a:extLst>
                <a:ext uri="{FF2B5EF4-FFF2-40B4-BE49-F238E27FC236}">
                  <a16:creationId xmlns:a16="http://schemas.microsoft.com/office/drawing/2014/main" id="{B4AF2E81-A666-4135-9DAC-F01502F1D246}"/>
                </a:ext>
              </a:extLst>
            </p:cNvPr>
            <p:cNvSpPr txBox="1"/>
            <p:nvPr/>
          </p:nvSpPr>
          <p:spPr>
            <a:xfrm>
              <a:off x="975857" y="6301001"/>
              <a:ext cx="1648080"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a:solidFill>
                    <a:schemeClr val="tx2"/>
                  </a:solidFill>
                  <a:latin typeface="+mj-lt"/>
                </a:rPr>
                <a:t>Current user’s profile</a:t>
              </a:r>
            </a:p>
          </p:txBody>
        </p:sp>
        <p:grpSp>
          <p:nvGrpSpPr>
            <p:cNvPr id="126" name="Group 125">
              <a:extLst>
                <a:ext uri="{FF2B5EF4-FFF2-40B4-BE49-F238E27FC236}">
                  <a16:creationId xmlns:a16="http://schemas.microsoft.com/office/drawing/2014/main" id="{343D5F53-6C62-4C9A-981D-541B6D60B186}"/>
                </a:ext>
              </a:extLst>
            </p:cNvPr>
            <p:cNvGrpSpPr/>
            <p:nvPr/>
          </p:nvGrpSpPr>
          <p:grpSpPr>
            <a:xfrm>
              <a:off x="5100704" y="4451052"/>
              <a:ext cx="527602" cy="527600"/>
              <a:chOff x="4963878" y="4740417"/>
              <a:chExt cx="527602" cy="527600"/>
            </a:xfrm>
          </p:grpSpPr>
          <p:sp>
            <p:nvSpPr>
              <p:cNvPr id="127" name="Oval 126">
                <a:extLst>
                  <a:ext uri="{FF2B5EF4-FFF2-40B4-BE49-F238E27FC236}">
                    <a16:creationId xmlns:a16="http://schemas.microsoft.com/office/drawing/2014/main" id="{AF251008-A2C5-4216-9451-556BDFC060B8}"/>
                  </a:ext>
                </a:extLst>
              </p:cNvPr>
              <p:cNvSpPr/>
              <p:nvPr/>
            </p:nvSpPr>
            <p:spPr bwMode="auto">
              <a:xfrm>
                <a:off x="4963878" y="4740417"/>
                <a:ext cx="527602" cy="5276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28" name="Freeform 5">
                <a:extLst>
                  <a:ext uri="{FF2B5EF4-FFF2-40B4-BE49-F238E27FC236}">
                    <a16:creationId xmlns:a16="http://schemas.microsoft.com/office/drawing/2014/main" id="{607BC82E-36EC-40D9-8779-7ECD9C7842F0}"/>
                  </a:ext>
                </a:extLst>
              </p:cNvPr>
              <p:cNvSpPr>
                <a:spLocks noEditPoints="1"/>
              </p:cNvSpPr>
              <p:nvPr/>
            </p:nvSpPr>
            <p:spPr bwMode="auto">
              <a:xfrm>
                <a:off x="5052442" y="4839181"/>
                <a:ext cx="350472" cy="330072"/>
              </a:xfrm>
              <a:custGeom>
                <a:avLst/>
                <a:gdLst>
                  <a:gd name="T0" fmla="*/ 256 w 512"/>
                  <a:gd name="T1" fmla="*/ 512 h 512"/>
                  <a:gd name="T2" fmla="*/ 188 w 512"/>
                  <a:gd name="T3" fmla="*/ 503 h 512"/>
                  <a:gd name="T4" fmla="*/ 127 w 512"/>
                  <a:gd name="T5" fmla="*/ 478 h 512"/>
                  <a:gd name="T6" fmla="*/ 75 w 512"/>
                  <a:gd name="T7" fmla="*/ 438 h 512"/>
                  <a:gd name="T8" fmla="*/ 35 w 512"/>
                  <a:gd name="T9" fmla="*/ 386 h 512"/>
                  <a:gd name="T10" fmla="*/ 10 w 512"/>
                  <a:gd name="T11" fmla="*/ 324 h 512"/>
                  <a:gd name="T12" fmla="*/ 0 w 512"/>
                  <a:gd name="T13" fmla="*/ 256 h 512"/>
                  <a:gd name="T14" fmla="*/ 10 w 512"/>
                  <a:gd name="T15" fmla="*/ 188 h 512"/>
                  <a:gd name="T16" fmla="*/ 35 w 512"/>
                  <a:gd name="T17" fmla="*/ 127 h 512"/>
                  <a:gd name="T18" fmla="*/ 75 w 512"/>
                  <a:gd name="T19" fmla="*/ 75 h 512"/>
                  <a:gd name="T20" fmla="*/ 127 w 512"/>
                  <a:gd name="T21" fmla="*/ 35 h 512"/>
                  <a:gd name="T22" fmla="*/ 188 w 512"/>
                  <a:gd name="T23" fmla="*/ 10 h 512"/>
                  <a:gd name="T24" fmla="*/ 256 w 512"/>
                  <a:gd name="T25" fmla="*/ 0 h 512"/>
                  <a:gd name="T26" fmla="*/ 324 w 512"/>
                  <a:gd name="T27" fmla="*/ 10 h 512"/>
                  <a:gd name="T28" fmla="*/ 386 w 512"/>
                  <a:gd name="T29" fmla="*/ 35 h 512"/>
                  <a:gd name="T30" fmla="*/ 438 w 512"/>
                  <a:gd name="T31" fmla="*/ 75 h 512"/>
                  <a:gd name="T32" fmla="*/ 478 w 512"/>
                  <a:gd name="T33" fmla="*/ 127 h 512"/>
                  <a:gd name="T34" fmla="*/ 503 w 512"/>
                  <a:gd name="T35" fmla="*/ 188 h 512"/>
                  <a:gd name="T36" fmla="*/ 512 w 512"/>
                  <a:gd name="T37" fmla="*/ 256 h 512"/>
                  <a:gd name="T38" fmla="*/ 503 w 512"/>
                  <a:gd name="T39" fmla="*/ 325 h 512"/>
                  <a:gd name="T40" fmla="*/ 478 w 512"/>
                  <a:gd name="T41" fmla="*/ 386 h 512"/>
                  <a:gd name="T42" fmla="*/ 438 w 512"/>
                  <a:gd name="T43" fmla="*/ 438 h 512"/>
                  <a:gd name="T44" fmla="*/ 386 w 512"/>
                  <a:gd name="T45" fmla="*/ 478 h 512"/>
                  <a:gd name="T46" fmla="*/ 324 w 512"/>
                  <a:gd name="T47" fmla="*/ 503 h 512"/>
                  <a:gd name="T48" fmla="*/ 256 w 512"/>
                  <a:gd name="T49" fmla="*/ 512 h 512"/>
                  <a:gd name="T50" fmla="*/ 256 w 512"/>
                  <a:gd name="T51" fmla="*/ 32 h 512"/>
                  <a:gd name="T52" fmla="*/ 197 w 512"/>
                  <a:gd name="T53" fmla="*/ 40 h 512"/>
                  <a:gd name="T54" fmla="*/ 144 w 512"/>
                  <a:gd name="T55" fmla="*/ 63 h 512"/>
                  <a:gd name="T56" fmla="*/ 98 w 512"/>
                  <a:gd name="T57" fmla="*/ 98 h 512"/>
                  <a:gd name="T58" fmla="*/ 63 w 512"/>
                  <a:gd name="T59" fmla="*/ 144 h 512"/>
                  <a:gd name="T60" fmla="*/ 40 w 512"/>
                  <a:gd name="T61" fmla="*/ 197 h 512"/>
                  <a:gd name="T62" fmla="*/ 32 w 512"/>
                  <a:gd name="T63" fmla="*/ 256 h 512"/>
                  <a:gd name="T64" fmla="*/ 40 w 512"/>
                  <a:gd name="T65" fmla="*/ 316 h 512"/>
                  <a:gd name="T66" fmla="*/ 63 w 512"/>
                  <a:gd name="T67" fmla="*/ 369 h 512"/>
                  <a:gd name="T68" fmla="*/ 98 w 512"/>
                  <a:gd name="T69" fmla="*/ 415 h 512"/>
                  <a:gd name="T70" fmla="*/ 144 w 512"/>
                  <a:gd name="T71" fmla="*/ 450 h 512"/>
                  <a:gd name="T72" fmla="*/ 197 w 512"/>
                  <a:gd name="T73" fmla="*/ 472 h 512"/>
                  <a:gd name="T74" fmla="*/ 256 w 512"/>
                  <a:gd name="T75" fmla="*/ 480 h 512"/>
                  <a:gd name="T76" fmla="*/ 316 w 512"/>
                  <a:gd name="T77" fmla="*/ 472 h 512"/>
                  <a:gd name="T78" fmla="*/ 369 w 512"/>
                  <a:gd name="T79" fmla="*/ 450 h 512"/>
                  <a:gd name="T80" fmla="*/ 415 w 512"/>
                  <a:gd name="T81" fmla="*/ 415 h 512"/>
                  <a:gd name="T82" fmla="*/ 450 w 512"/>
                  <a:gd name="T83" fmla="*/ 369 h 512"/>
                  <a:gd name="T84" fmla="*/ 472 w 512"/>
                  <a:gd name="T85" fmla="*/ 316 h 512"/>
                  <a:gd name="T86" fmla="*/ 480 w 512"/>
                  <a:gd name="T87" fmla="*/ 256 h 512"/>
                  <a:gd name="T88" fmla="*/ 472 w 512"/>
                  <a:gd name="T89" fmla="*/ 197 h 512"/>
                  <a:gd name="T90" fmla="*/ 450 w 512"/>
                  <a:gd name="T91" fmla="*/ 144 h 512"/>
                  <a:gd name="T92" fmla="*/ 415 w 512"/>
                  <a:gd name="T93" fmla="*/ 98 h 512"/>
                  <a:gd name="T94" fmla="*/ 369 w 512"/>
                  <a:gd name="T95" fmla="*/ 63 h 512"/>
                  <a:gd name="T96" fmla="*/ 316 w 512"/>
                  <a:gd name="T97" fmla="*/ 40 h 512"/>
                  <a:gd name="T98" fmla="*/ 256 w 512"/>
                  <a:gd name="T99" fmla="*/ 32 h 512"/>
                  <a:gd name="T100" fmla="*/ 256 w 512"/>
                  <a:gd name="T101" fmla="*/ 256 h 512"/>
                  <a:gd name="T102" fmla="*/ 256 w 512"/>
                  <a:gd name="T103" fmla="*/ 96 h 512"/>
                  <a:gd name="T104" fmla="*/ 224 w 512"/>
                  <a:gd name="T105" fmla="*/ 96 h 512"/>
                  <a:gd name="T106" fmla="*/ 224 w 512"/>
                  <a:gd name="T107" fmla="*/ 288 h 512"/>
                  <a:gd name="T108" fmla="*/ 352 w 512"/>
                  <a:gd name="T109" fmla="*/ 288 h 512"/>
                  <a:gd name="T110" fmla="*/ 352 w 512"/>
                  <a:gd name="T111" fmla="*/ 256 h 512"/>
                  <a:gd name="T112" fmla="*/ 256 w 512"/>
                  <a:gd name="T113"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12" h="512">
                    <a:moveTo>
                      <a:pt x="256" y="512"/>
                    </a:moveTo>
                    <a:cubicBezTo>
                      <a:pt x="233" y="512"/>
                      <a:pt x="210" y="509"/>
                      <a:pt x="188" y="503"/>
                    </a:cubicBezTo>
                    <a:cubicBezTo>
                      <a:pt x="167" y="497"/>
                      <a:pt x="146" y="489"/>
                      <a:pt x="127" y="478"/>
                    </a:cubicBezTo>
                    <a:cubicBezTo>
                      <a:pt x="108" y="467"/>
                      <a:pt x="91" y="453"/>
                      <a:pt x="75" y="438"/>
                    </a:cubicBezTo>
                    <a:cubicBezTo>
                      <a:pt x="60" y="422"/>
                      <a:pt x="46" y="405"/>
                      <a:pt x="35" y="386"/>
                    </a:cubicBezTo>
                    <a:cubicBezTo>
                      <a:pt x="24" y="367"/>
                      <a:pt x="16" y="346"/>
                      <a:pt x="10" y="324"/>
                    </a:cubicBezTo>
                    <a:cubicBezTo>
                      <a:pt x="4" y="303"/>
                      <a:pt x="0" y="280"/>
                      <a:pt x="0" y="256"/>
                    </a:cubicBezTo>
                    <a:cubicBezTo>
                      <a:pt x="0" y="233"/>
                      <a:pt x="4" y="210"/>
                      <a:pt x="10" y="188"/>
                    </a:cubicBezTo>
                    <a:cubicBezTo>
                      <a:pt x="16" y="167"/>
                      <a:pt x="24" y="146"/>
                      <a:pt x="35" y="127"/>
                    </a:cubicBezTo>
                    <a:cubicBezTo>
                      <a:pt x="46" y="108"/>
                      <a:pt x="60" y="91"/>
                      <a:pt x="75" y="75"/>
                    </a:cubicBezTo>
                    <a:cubicBezTo>
                      <a:pt x="91" y="60"/>
                      <a:pt x="108" y="46"/>
                      <a:pt x="127" y="35"/>
                    </a:cubicBezTo>
                    <a:cubicBezTo>
                      <a:pt x="146" y="24"/>
                      <a:pt x="167" y="16"/>
                      <a:pt x="188" y="10"/>
                    </a:cubicBezTo>
                    <a:cubicBezTo>
                      <a:pt x="210" y="4"/>
                      <a:pt x="233" y="0"/>
                      <a:pt x="256" y="0"/>
                    </a:cubicBezTo>
                    <a:cubicBezTo>
                      <a:pt x="280" y="0"/>
                      <a:pt x="303" y="4"/>
                      <a:pt x="324" y="10"/>
                    </a:cubicBezTo>
                    <a:cubicBezTo>
                      <a:pt x="346" y="16"/>
                      <a:pt x="367" y="24"/>
                      <a:pt x="386" y="35"/>
                    </a:cubicBezTo>
                    <a:cubicBezTo>
                      <a:pt x="405" y="46"/>
                      <a:pt x="422" y="60"/>
                      <a:pt x="438" y="75"/>
                    </a:cubicBezTo>
                    <a:cubicBezTo>
                      <a:pt x="453" y="91"/>
                      <a:pt x="467" y="108"/>
                      <a:pt x="478" y="127"/>
                    </a:cubicBezTo>
                    <a:cubicBezTo>
                      <a:pt x="489" y="146"/>
                      <a:pt x="497" y="167"/>
                      <a:pt x="503" y="188"/>
                    </a:cubicBezTo>
                    <a:cubicBezTo>
                      <a:pt x="509" y="210"/>
                      <a:pt x="512" y="233"/>
                      <a:pt x="512" y="256"/>
                    </a:cubicBezTo>
                    <a:cubicBezTo>
                      <a:pt x="512" y="280"/>
                      <a:pt x="509" y="303"/>
                      <a:pt x="503" y="325"/>
                    </a:cubicBezTo>
                    <a:cubicBezTo>
                      <a:pt x="497" y="346"/>
                      <a:pt x="489" y="367"/>
                      <a:pt x="478" y="386"/>
                    </a:cubicBezTo>
                    <a:cubicBezTo>
                      <a:pt x="467" y="405"/>
                      <a:pt x="453" y="422"/>
                      <a:pt x="438" y="438"/>
                    </a:cubicBezTo>
                    <a:cubicBezTo>
                      <a:pt x="422" y="453"/>
                      <a:pt x="405" y="467"/>
                      <a:pt x="386" y="478"/>
                    </a:cubicBezTo>
                    <a:cubicBezTo>
                      <a:pt x="367" y="489"/>
                      <a:pt x="346" y="497"/>
                      <a:pt x="324" y="503"/>
                    </a:cubicBezTo>
                    <a:cubicBezTo>
                      <a:pt x="303" y="509"/>
                      <a:pt x="280" y="512"/>
                      <a:pt x="256" y="512"/>
                    </a:cubicBezTo>
                    <a:close/>
                    <a:moveTo>
                      <a:pt x="256" y="32"/>
                    </a:moveTo>
                    <a:cubicBezTo>
                      <a:pt x="236" y="32"/>
                      <a:pt x="216" y="35"/>
                      <a:pt x="197" y="40"/>
                    </a:cubicBezTo>
                    <a:cubicBezTo>
                      <a:pt x="178" y="46"/>
                      <a:pt x="160" y="53"/>
                      <a:pt x="144" y="63"/>
                    </a:cubicBezTo>
                    <a:cubicBezTo>
                      <a:pt x="127" y="73"/>
                      <a:pt x="112" y="85"/>
                      <a:pt x="98" y="98"/>
                    </a:cubicBezTo>
                    <a:cubicBezTo>
                      <a:pt x="85" y="112"/>
                      <a:pt x="73" y="127"/>
                      <a:pt x="63" y="144"/>
                    </a:cubicBezTo>
                    <a:cubicBezTo>
                      <a:pt x="53" y="160"/>
                      <a:pt x="46" y="178"/>
                      <a:pt x="40" y="197"/>
                    </a:cubicBezTo>
                    <a:cubicBezTo>
                      <a:pt x="35" y="216"/>
                      <a:pt x="32" y="236"/>
                      <a:pt x="32" y="256"/>
                    </a:cubicBezTo>
                    <a:cubicBezTo>
                      <a:pt x="32" y="277"/>
                      <a:pt x="35" y="297"/>
                      <a:pt x="40" y="316"/>
                    </a:cubicBezTo>
                    <a:cubicBezTo>
                      <a:pt x="46" y="335"/>
                      <a:pt x="53" y="353"/>
                      <a:pt x="63" y="369"/>
                    </a:cubicBezTo>
                    <a:cubicBezTo>
                      <a:pt x="73" y="386"/>
                      <a:pt x="85" y="401"/>
                      <a:pt x="98" y="415"/>
                    </a:cubicBezTo>
                    <a:cubicBezTo>
                      <a:pt x="112" y="428"/>
                      <a:pt x="127" y="440"/>
                      <a:pt x="144" y="450"/>
                    </a:cubicBezTo>
                    <a:cubicBezTo>
                      <a:pt x="160" y="460"/>
                      <a:pt x="178" y="467"/>
                      <a:pt x="197" y="472"/>
                    </a:cubicBezTo>
                    <a:cubicBezTo>
                      <a:pt x="216" y="478"/>
                      <a:pt x="236" y="480"/>
                      <a:pt x="256" y="480"/>
                    </a:cubicBezTo>
                    <a:cubicBezTo>
                      <a:pt x="277" y="480"/>
                      <a:pt x="297" y="478"/>
                      <a:pt x="316" y="472"/>
                    </a:cubicBezTo>
                    <a:cubicBezTo>
                      <a:pt x="335" y="467"/>
                      <a:pt x="353" y="460"/>
                      <a:pt x="369" y="450"/>
                    </a:cubicBezTo>
                    <a:cubicBezTo>
                      <a:pt x="386" y="440"/>
                      <a:pt x="401" y="428"/>
                      <a:pt x="415" y="415"/>
                    </a:cubicBezTo>
                    <a:cubicBezTo>
                      <a:pt x="428" y="401"/>
                      <a:pt x="440" y="386"/>
                      <a:pt x="450" y="369"/>
                    </a:cubicBezTo>
                    <a:cubicBezTo>
                      <a:pt x="460" y="353"/>
                      <a:pt x="467" y="335"/>
                      <a:pt x="472" y="316"/>
                    </a:cubicBezTo>
                    <a:cubicBezTo>
                      <a:pt x="478" y="297"/>
                      <a:pt x="480" y="277"/>
                      <a:pt x="480" y="256"/>
                    </a:cubicBezTo>
                    <a:cubicBezTo>
                      <a:pt x="480" y="236"/>
                      <a:pt x="478" y="216"/>
                      <a:pt x="472" y="197"/>
                    </a:cubicBezTo>
                    <a:cubicBezTo>
                      <a:pt x="467" y="178"/>
                      <a:pt x="460" y="160"/>
                      <a:pt x="450" y="144"/>
                    </a:cubicBezTo>
                    <a:cubicBezTo>
                      <a:pt x="440" y="127"/>
                      <a:pt x="428" y="112"/>
                      <a:pt x="415" y="98"/>
                    </a:cubicBezTo>
                    <a:cubicBezTo>
                      <a:pt x="401" y="85"/>
                      <a:pt x="386" y="73"/>
                      <a:pt x="369" y="63"/>
                    </a:cubicBezTo>
                    <a:cubicBezTo>
                      <a:pt x="353" y="53"/>
                      <a:pt x="335" y="46"/>
                      <a:pt x="316" y="40"/>
                    </a:cubicBezTo>
                    <a:cubicBezTo>
                      <a:pt x="297" y="35"/>
                      <a:pt x="277" y="32"/>
                      <a:pt x="256" y="32"/>
                    </a:cubicBezTo>
                    <a:close/>
                    <a:moveTo>
                      <a:pt x="256" y="256"/>
                    </a:moveTo>
                    <a:lnTo>
                      <a:pt x="256" y="96"/>
                    </a:lnTo>
                    <a:lnTo>
                      <a:pt x="224" y="96"/>
                    </a:lnTo>
                    <a:lnTo>
                      <a:pt x="224" y="288"/>
                    </a:lnTo>
                    <a:lnTo>
                      <a:pt x="352" y="288"/>
                    </a:lnTo>
                    <a:lnTo>
                      <a:pt x="352" y="256"/>
                    </a:lnTo>
                    <a:lnTo>
                      <a:pt x="256" y="256"/>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spTree>
    <p:extLst>
      <p:ext uri="{BB962C8B-B14F-4D97-AF65-F5344CB8AC3E}">
        <p14:creationId xmlns:p14="http://schemas.microsoft.com/office/powerpoint/2010/main" val="3329698667"/>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EB3068B-EA92-4186-B0F7-66260D6914B7}"/>
              </a:ext>
            </a:extLst>
          </p:cNvPr>
          <p:cNvSpPr/>
          <p:nvPr/>
        </p:nvSpPr>
        <p:spPr bwMode="auto">
          <a:xfrm>
            <a:off x="0" y="1503947"/>
            <a:ext cx="12436475" cy="4824664"/>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p:nvPr>
        </p:nvSpPr>
        <p:spPr/>
        <p:txBody>
          <a:bodyPr/>
          <a:lstStyle/>
          <a:p>
            <a:r>
              <a:rPr lang="en-US" dirty="0"/>
              <a:t>Implicit grant</a:t>
            </a:r>
          </a:p>
        </p:txBody>
      </p:sp>
      <p:sp>
        <p:nvSpPr>
          <p:cNvPr id="5" name="Rectangle 4"/>
          <p:cNvSpPr/>
          <p:nvPr/>
        </p:nvSpPr>
        <p:spPr>
          <a:xfrm>
            <a:off x="465138" y="1873405"/>
            <a:ext cx="10321447" cy="1477328"/>
          </a:xfrm>
          <a:prstGeom prst="rect">
            <a:avLst/>
          </a:prstGeom>
          <a:ln>
            <a:noFill/>
          </a:ln>
        </p:spPr>
        <p:txBody>
          <a:bodyPr wrap="square">
            <a:spAutoFit/>
          </a:bodyPr>
          <a:lstStyle/>
          <a:p>
            <a:r>
              <a:rPr lang="en-US" sz="1600" dirty="0">
                <a:latin typeface="+mj-lt"/>
              </a:rPr>
              <a:t>GET</a:t>
            </a:r>
            <a:r>
              <a:rPr lang="en-US" dirty="0">
                <a:latin typeface="Consolas" panose="020B0609020204030204" pitchFamily="49" charset="0"/>
              </a:rPr>
              <a:t> https://login.microsoftonline.com/common/oauth2/v2.0/authorize</a:t>
            </a:r>
          </a:p>
          <a:p>
            <a:pPr lvl="1"/>
            <a:r>
              <a:rPr lang="en-US" dirty="0">
                <a:latin typeface="Consolas" panose="020B0609020204030204" pitchFamily="49" charset="0"/>
              </a:rPr>
              <a:t>?</a:t>
            </a:r>
            <a:r>
              <a:rPr lang="en-US" dirty="0" err="1">
                <a:latin typeface="Consolas" panose="020B0609020204030204" pitchFamily="49" charset="0"/>
              </a:rPr>
              <a:t>response_type</a:t>
            </a:r>
            <a:r>
              <a:rPr lang="en-US" dirty="0">
                <a:latin typeface="Consolas" panose="020B0609020204030204" pitchFamily="49" charset="0"/>
              </a:rPr>
              <a:t>=token</a:t>
            </a:r>
          </a:p>
          <a:p>
            <a:pPr lvl="1"/>
            <a:r>
              <a:rPr lang="en-US" dirty="0">
                <a:latin typeface="Consolas" panose="020B0609020204030204" pitchFamily="49" charset="0"/>
              </a:rPr>
              <a:t>&amp;scope=user.read%20mail.send%20openid%20profile</a:t>
            </a:r>
          </a:p>
          <a:p>
            <a:pPr lvl="1"/>
            <a:r>
              <a:rPr lang="en-US" dirty="0">
                <a:latin typeface="Consolas" panose="020B0609020204030204" pitchFamily="49" charset="0"/>
              </a:rPr>
              <a:t>&amp;</a:t>
            </a:r>
            <a:r>
              <a:rPr lang="en-US" dirty="0" err="1">
                <a:latin typeface="Consolas" panose="020B0609020204030204" pitchFamily="49" charset="0"/>
              </a:rPr>
              <a:t>client_id</a:t>
            </a:r>
            <a:r>
              <a:rPr lang="en-US" dirty="0">
                <a:latin typeface="Consolas" panose="020B0609020204030204" pitchFamily="49" charset="0"/>
              </a:rPr>
              <a:t>=cae0f9e6-1e83-4958-864e-53146ae484f4</a:t>
            </a:r>
          </a:p>
          <a:p>
            <a:pPr lvl="1"/>
            <a:r>
              <a:rPr lang="en-US" dirty="0">
                <a:latin typeface="Consolas" panose="020B0609020204030204" pitchFamily="49" charset="0"/>
              </a:rPr>
              <a:t>&amp;</a:t>
            </a:r>
            <a:r>
              <a:rPr lang="en-US" dirty="0" err="1">
                <a:latin typeface="Consolas" panose="020B0609020204030204" pitchFamily="49" charset="0"/>
              </a:rPr>
              <a:t>redirect_uri</a:t>
            </a:r>
            <a:r>
              <a:rPr lang="en-US" dirty="0">
                <a:latin typeface="Consolas" panose="020B0609020204030204" pitchFamily="49" charset="0"/>
              </a:rPr>
              <a:t>=http%3A%2F%2Flocalhost%3A8080%2F</a:t>
            </a:r>
          </a:p>
        </p:txBody>
      </p:sp>
      <p:sp>
        <p:nvSpPr>
          <p:cNvPr id="6" name="Rectangle 5"/>
          <p:cNvSpPr/>
          <p:nvPr/>
        </p:nvSpPr>
        <p:spPr>
          <a:xfrm>
            <a:off x="465137" y="3720191"/>
            <a:ext cx="10321448" cy="2031325"/>
          </a:xfrm>
          <a:prstGeom prst="rect">
            <a:avLst/>
          </a:prstGeom>
          <a:ln>
            <a:noFill/>
          </a:ln>
        </p:spPr>
        <p:txBody>
          <a:bodyPr wrap="square">
            <a:spAutoFit/>
          </a:bodyPr>
          <a:lstStyle/>
          <a:p>
            <a:r>
              <a:rPr lang="en-US" dirty="0">
                <a:latin typeface="Consolas" panose="020B0609020204030204" pitchFamily="49" charset="0"/>
              </a:rPr>
              <a:t>&lt;html&gt;&lt;head&gt;&lt;title&gt;Object moved&lt;/title&gt;&lt;/head&gt;&lt;body&gt;</a:t>
            </a:r>
          </a:p>
          <a:p>
            <a:r>
              <a:rPr lang="en-US" dirty="0">
                <a:latin typeface="Consolas" panose="020B0609020204030204" pitchFamily="49" charset="0"/>
              </a:rPr>
              <a:t>&lt;h2&gt;Object moved to &lt;a </a:t>
            </a:r>
            <a:r>
              <a:rPr lang="en-US" dirty="0" err="1">
                <a:latin typeface="Consolas" panose="020B0609020204030204" pitchFamily="49" charset="0"/>
              </a:rPr>
              <a:t>href</a:t>
            </a:r>
            <a:r>
              <a:rPr lang="en-US" dirty="0">
                <a:latin typeface="Consolas" panose="020B0609020204030204" pitchFamily="49" charset="0"/>
              </a:rPr>
              <a:t>="http://localhost:8080/#</a:t>
            </a:r>
            <a:r>
              <a:rPr lang="en-US" dirty="0" err="1">
                <a:latin typeface="Consolas" panose="020B0609020204030204" pitchFamily="49" charset="0"/>
              </a:rPr>
              <a:t>access_token</a:t>
            </a:r>
            <a:r>
              <a:rPr lang="en-US" dirty="0">
                <a:latin typeface="Consolas" panose="020B0609020204030204" pitchFamily="49" charset="0"/>
              </a:rPr>
              <a:t>=eyJ0eX... ;</a:t>
            </a:r>
          </a:p>
          <a:p>
            <a:r>
              <a:rPr lang="en-US" dirty="0" err="1">
                <a:latin typeface="Consolas" panose="020B0609020204030204" pitchFamily="49" charset="0"/>
              </a:rPr>
              <a:t>token_type</a:t>
            </a:r>
            <a:r>
              <a:rPr lang="en-US" dirty="0">
                <a:latin typeface="Consolas" panose="020B0609020204030204" pitchFamily="49" charset="0"/>
              </a:rPr>
              <a:t>=Bearer</a:t>
            </a:r>
          </a:p>
          <a:p>
            <a:r>
              <a:rPr lang="en-US" dirty="0">
                <a:latin typeface="Consolas" panose="020B0609020204030204" pitchFamily="49" charset="0"/>
              </a:rPr>
              <a:t>&amp;</a:t>
            </a:r>
            <a:r>
              <a:rPr lang="en-US" dirty="0" err="1">
                <a:latin typeface="Consolas" panose="020B0609020204030204" pitchFamily="49" charset="0"/>
              </a:rPr>
              <a:t>amp;expires_in</a:t>
            </a:r>
            <a:r>
              <a:rPr lang="en-US" dirty="0">
                <a:latin typeface="Consolas" panose="020B0609020204030204" pitchFamily="49" charset="0"/>
              </a:rPr>
              <a:t>=3600</a:t>
            </a:r>
          </a:p>
          <a:p>
            <a:r>
              <a:rPr lang="en-US" dirty="0">
                <a:latin typeface="Consolas" panose="020B0609020204030204" pitchFamily="49" charset="0"/>
              </a:rPr>
              <a:t>&amp;</a:t>
            </a:r>
            <a:r>
              <a:rPr lang="en-US" dirty="0" err="1">
                <a:latin typeface="Consolas" panose="020B0609020204030204" pitchFamily="49" charset="0"/>
              </a:rPr>
              <a:t>amp;scope</a:t>
            </a:r>
            <a:r>
              <a:rPr lang="en-US" dirty="0">
                <a:latin typeface="Consolas" panose="020B0609020204030204" pitchFamily="49" charset="0"/>
              </a:rPr>
              <a:t>=</a:t>
            </a:r>
            <a:r>
              <a:rPr lang="en-US" dirty="0" err="1">
                <a:latin typeface="Consolas" panose="020B0609020204030204" pitchFamily="49" charset="0"/>
              </a:rPr>
              <a:t>Files.Read+Mail.Send+User.Read+User.ReadBasic.All</a:t>
            </a:r>
            <a:endParaRPr lang="en-US" dirty="0">
              <a:latin typeface="Consolas" panose="020B0609020204030204" pitchFamily="49" charset="0"/>
            </a:endParaRPr>
          </a:p>
          <a:p>
            <a:r>
              <a:rPr lang="en-US" dirty="0">
                <a:latin typeface="Consolas" panose="020B0609020204030204" pitchFamily="49" charset="0"/>
              </a:rPr>
              <a:t>&amp;amp;client_info=eyJ1a...&amp;amp"&gt;here&lt;/a&gt;.&lt;/h2&gt;</a:t>
            </a:r>
          </a:p>
          <a:p>
            <a:r>
              <a:rPr lang="en-US" dirty="0">
                <a:latin typeface="Consolas" panose="020B0609020204030204" pitchFamily="49" charset="0"/>
              </a:rPr>
              <a:t>&lt;/body&gt;&lt;/html&gt;</a:t>
            </a:r>
          </a:p>
        </p:txBody>
      </p:sp>
    </p:spTree>
    <p:extLst>
      <p:ext uri="{BB962C8B-B14F-4D97-AF65-F5344CB8AC3E}">
        <p14:creationId xmlns:p14="http://schemas.microsoft.com/office/powerpoint/2010/main" val="672246050"/>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8BE9D38-E614-4F2C-8366-8E9ED9A334E6}"/>
              </a:ext>
            </a:extLst>
          </p:cNvPr>
          <p:cNvSpPr/>
          <p:nvPr/>
        </p:nvSpPr>
        <p:spPr bwMode="auto">
          <a:xfrm>
            <a:off x="0" y="1503947"/>
            <a:ext cx="12436475" cy="4824664"/>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p:nvPr>
        </p:nvSpPr>
        <p:spPr/>
        <p:txBody>
          <a:bodyPr/>
          <a:lstStyle/>
          <a:p>
            <a:r>
              <a:rPr lang="en-US" dirty="0"/>
              <a:t>Using MSAL Library with JavaScript applications</a:t>
            </a:r>
          </a:p>
        </p:txBody>
      </p:sp>
      <p:sp>
        <p:nvSpPr>
          <p:cNvPr id="3" name="Rectangle 2"/>
          <p:cNvSpPr/>
          <p:nvPr/>
        </p:nvSpPr>
        <p:spPr>
          <a:xfrm>
            <a:off x="332809" y="1823398"/>
            <a:ext cx="11797844" cy="4185761"/>
          </a:xfrm>
          <a:prstGeom prst="rect">
            <a:avLst/>
          </a:prstGeom>
          <a:ln>
            <a:noFill/>
          </a:ln>
        </p:spPr>
        <p:txBody>
          <a:bodyPr wrap="square">
            <a:spAutoFit/>
          </a:bodyPr>
          <a:lstStyle/>
          <a:p>
            <a:r>
              <a:rPr lang="en-US" sz="1400" dirty="0" err="1">
                <a:latin typeface="Lucida Console" panose="020B0609040504020204" pitchFamily="49" charset="0"/>
              </a:rPr>
              <a:t>clientApplication</a:t>
            </a:r>
            <a:r>
              <a:rPr lang="en-US" sz="1400" dirty="0">
                <a:latin typeface="Lucida Console" panose="020B0609040504020204" pitchFamily="49" charset="0"/>
              </a:rPr>
              <a:t> = </a:t>
            </a:r>
            <a:r>
              <a:rPr lang="en-US" sz="1400" dirty="0" err="1">
                <a:latin typeface="Lucida Console" panose="020B0609040504020204" pitchFamily="49" charset="0"/>
              </a:rPr>
              <a:t>createApplication</a:t>
            </a:r>
            <a:r>
              <a:rPr lang="en-US" sz="1400" dirty="0">
                <a:latin typeface="Lucida Console" panose="020B0609040504020204" pitchFamily="49" charset="0"/>
              </a:rPr>
              <a:t>(APPLICATION_CONFIG);</a:t>
            </a:r>
          </a:p>
          <a:p>
            <a:endParaRPr lang="en-US" sz="1400" dirty="0">
              <a:latin typeface="Lucida Console" panose="020B0609040504020204" pitchFamily="49" charset="0"/>
            </a:endParaRPr>
          </a:p>
          <a:p>
            <a:r>
              <a:rPr lang="en-US" sz="1400" dirty="0">
                <a:latin typeface="Lucida Console" panose="020B0609040504020204" pitchFamily="49" charset="0"/>
              </a:rPr>
              <a:t>return {</a:t>
            </a:r>
          </a:p>
          <a:p>
            <a:r>
              <a:rPr lang="en-US" sz="1400" dirty="0">
                <a:latin typeface="Lucida Console" panose="020B0609040504020204" pitchFamily="49" charset="0"/>
              </a:rPr>
              <a:t>login: function login() {</a:t>
            </a:r>
          </a:p>
          <a:p>
            <a:r>
              <a:rPr lang="en-US" sz="1400" dirty="0">
                <a:latin typeface="Lucida Console" panose="020B0609040504020204" pitchFamily="49" charset="0"/>
              </a:rPr>
              <a:t>    </a:t>
            </a:r>
            <a:r>
              <a:rPr lang="en-US" sz="1400" dirty="0" err="1">
                <a:latin typeface="Lucida Console" panose="020B0609040504020204" pitchFamily="49" charset="0"/>
              </a:rPr>
              <a:t>clientApplication.loginPopup</a:t>
            </a:r>
            <a:r>
              <a:rPr lang="en-US" sz="1400" dirty="0">
                <a:latin typeface="Lucida Console" panose="020B0609040504020204" pitchFamily="49" charset="0"/>
              </a:rPr>
              <a:t>(</a:t>
            </a:r>
            <a:r>
              <a:rPr lang="en-US" sz="1400" dirty="0" err="1">
                <a:latin typeface="Lucida Console" panose="020B0609040504020204" pitchFamily="49" charset="0"/>
              </a:rPr>
              <a:t>APPLICATION_CONFIG.graphScopes</a:t>
            </a:r>
            <a:r>
              <a:rPr lang="en-US" sz="1400" dirty="0">
                <a:latin typeface="Lucida Console" panose="020B0609040504020204" pitchFamily="49" charset="0"/>
              </a:rPr>
              <a:t>).then(function (</a:t>
            </a:r>
            <a:r>
              <a:rPr lang="en-US" sz="1400" dirty="0" err="1">
                <a:latin typeface="Lucida Console" panose="020B0609040504020204" pitchFamily="49" charset="0"/>
              </a:rPr>
              <a:t>idToken</a:t>
            </a:r>
            <a:r>
              <a:rPr lang="en-US" sz="1400" dirty="0">
                <a:latin typeface="Lucida Console" panose="020B0609040504020204" pitchFamily="49" charset="0"/>
              </a:rPr>
              <a:t>) {</a:t>
            </a:r>
          </a:p>
          <a:p>
            <a:r>
              <a:rPr lang="en-US" sz="1400" dirty="0">
                <a:latin typeface="Lucida Console" panose="020B0609040504020204" pitchFamily="49" charset="0"/>
              </a:rPr>
              <a:t>        </a:t>
            </a:r>
            <a:r>
              <a:rPr lang="en-US" sz="1400" dirty="0" err="1">
                <a:latin typeface="Lucida Console" panose="020B0609040504020204" pitchFamily="49" charset="0"/>
              </a:rPr>
              <a:t>clientApplication.acquireTokenSilent</a:t>
            </a:r>
            <a:r>
              <a:rPr lang="en-US" sz="1400" dirty="0">
                <a:latin typeface="Lucida Console" panose="020B0609040504020204" pitchFamily="49" charset="0"/>
              </a:rPr>
              <a:t>(</a:t>
            </a:r>
            <a:r>
              <a:rPr lang="en-US" sz="1400" dirty="0" err="1">
                <a:latin typeface="Lucida Console" panose="020B0609040504020204" pitchFamily="49" charset="0"/>
              </a:rPr>
              <a:t>APPLICATION_CONFIG.graphScopes</a:t>
            </a:r>
            <a:r>
              <a:rPr lang="en-US" sz="1400" dirty="0">
                <a:latin typeface="Lucida Console" panose="020B0609040504020204" pitchFamily="49" charset="0"/>
              </a:rPr>
              <a:t>).then(function (</a:t>
            </a:r>
            <a:r>
              <a:rPr lang="en-US" sz="1400" dirty="0" err="1">
                <a:latin typeface="Lucida Console" panose="020B0609040504020204" pitchFamily="49" charset="0"/>
              </a:rPr>
              <a:t>accessToken</a:t>
            </a:r>
            <a:r>
              <a:rPr lang="en-US" sz="1400" dirty="0">
                <a:latin typeface="Lucida Console" panose="020B0609040504020204" pitchFamily="49" charset="0"/>
              </a:rPr>
              <a:t>) {</a:t>
            </a:r>
          </a:p>
          <a:p>
            <a:r>
              <a:rPr lang="en-US" sz="1400" dirty="0">
                <a:latin typeface="Lucida Console" panose="020B0609040504020204" pitchFamily="49" charset="0"/>
              </a:rPr>
              <a:t>            </a:t>
            </a:r>
            <a:r>
              <a:rPr lang="en-US" sz="1400" dirty="0" err="1">
                <a:latin typeface="Lucida Console" panose="020B0609040504020204" pitchFamily="49" charset="0"/>
              </a:rPr>
              <a:t>localStorage.token</a:t>
            </a:r>
            <a:r>
              <a:rPr lang="en-US" sz="1400" dirty="0">
                <a:latin typeface="Lucida Console" panose="020B0609040504020204" pitchFamily="49" charset="0"/>
              </a:rPr>
              <a:t> = </a:t>
            </a:r>
            <a:r>
              <a:rPr lang="en-US" sz="1400" dirty="0" err="1">
                <a:latin typeface="Lucida Console" panose="020B0609040504020204" pitchFamily="49" charset="0"/>
              </a:rPr>
              <a:t>accessToken</a:t>
            </a:r>
            <a:r>
              <a:rPr lang="en-US" sz="1400" dirty="0">
                <a:latin typeface="Lucida Console" panose="020B0609040504020204" pitchFamily="49" charset="0"/>
              </a:rPr>
              <a:t>;</a:t>
            </a:r>
          </a:p>
          <a:p>
            <a:r>
              <a:rPr lang="en-US" sz="1400" dirty="0">
                <a:latin typeface="Lucida Console" panose="020B0609040504020204" pitchFamily="49" charset="0"/>
              </a:rPr>
              <a:t>            </a:t>
            </a:r>
            <a:r>
              <a:rPr lang="en-US" sz="1400" dirty="0" err="1">
                <a:latin typeface="Lucida Console" panose="020B0609040504020204" pitchFamily="49" charset="0"/>
              </a:rPr>
              <a:t>window.location.reload</a:t>
            </a:r>
            <a:r>
              <a:rPr lang="en-US" sz="1400" dirty="0">
                <a:latin typeface="Lucida Console" panose="020B0609040504020204" pitchFamily="49" charset="0"/>
              </a:rPr>
              <a:t>();</a:t>
            </a:r>
          </a:p>
          <a:p>
            <a:r>
              <a:rPr lang="en-US" sz="1400" dirty="0">
                <a:latin typeface="Lucida Console" panose="020B0609040504020204" pitchFamily="49" charset="0"/>
              </a:rPr>
              <a:t>        }, function (error) {</a:t>
            </a:r>
          </a:p>
          <a:p>
            <a:r>
              <a:rPr lang="en-US" sz="1400" dirty="0">
                <a:latin typeface="Lucida Console" panose="020B0609040504020204" pitchFamily="49" charset="0"/>
              </a:rPr>
              <a:t>            </a:t>
            </a:r>
            <a:r>
              <a:rPr lang="en-US" sz="1400" dirty="0" err="1">
                <a:latin typeface="Lucida Console" panose="020B0609040504020204" pitchFamily="49" charset="0"/>
              </a:rPr>
              <a:t>clientApplication.acquireTokenPopup</a:t>
            </a:r>
            <a:r>
              <a:rPr lang="en-US" sz="1400" dirty="0">
                <a:latin typeface="Lucida Console" panose="020B0609040504020204" pitchFamily="49" charset="0"/>
              </a:rPr>
              <a:t>(</a:t>
            </a:r>
            <a:r>
              <a:rPr lang="en-US" sz="1400" dirty="0" err="1">
                <a:latin typeface="Lucida Console" panose="020B0609040504020204" pitchFamily="49" charset="0"/>
              </a:rPr>
              <a:t>APPLICATION_CONFIG.graphScopes</a:t>
            </a:r>
            <a:r>
              <a:rPr lang="en-US" sz="1400" dirty="0">
                <a:latin typeface="Lucida Console" panose="020B0609040504020204" pitchFamily="49" charset="0"/>
              </a:rPr>
              <a:t>).then(function (</a:t>
            </a:r>
            <a:r>
              <a:rPr lang="en-US" sz="1400" dirty="0" err="1">
                <a:latin typeface="Lucida Console" panose="020B0609040504020204" pitchFamily="49" charset="0"/>
              </a:rPr>
              <a:t>accessToken</a:t>
            </a:r>
            <a:r>
              <a:rPr lang="en-US" sz="1400" dirty="0">
                <a:latin typeface="Lucida Console" panose="020B0609040504020204" pitchFamily="49" charset="0"/>
              </a:rPr>
              <a:t>) {</a:t>
            </a:r>
          </a:p>
          <a:p>
            <a:r>
              <a:rPr lang="en-US" sz="1400" dirty="0">
                <a:latin typeface="Lucida Console" panose="020B0609040504020204" pitchFamily="49" charset="0"/>
              </a:rPr>
              <a:t>                </a:t>
            </a:r>
            <a:r>
              <a:rPr lang="en-US" sz="1400" dirty="0" err="1">
                <a:latin typeface="Lucida Console" panose="020B0609040504020204" pitchFamily="49" charset="0"/>
              </a:rPr>
              <a:t>localStorage.token</a:t>
            </a:r>
            <a:r>
              <a:rPr lang="en-US" sz="1400" dirty="0">
                <a:latin typeface="Lucida Console" panose="020B0609040504020204" pitchFamily="49" charset="0"/>
              </a:rPr>
              <a:t> = </a:t>
            </a:r>
            <a:r>
              <a:rPr lang="en-US" sz="1400" dirty="0" err="1">
                <a:latin typeface="Lucida Console" panose="020B0609040504020204" pitchFamily="49" charset="0"/>
              </a:rPr>
              <a:t>accessToken</a:t>
            </a:r>
            <a:r>
              <a:rPr lang="en-US" sz="1400" dirty="0">
                <a:latin typeface="Lucida Console" panose="020B0609040504020204" pitchFamily="49" charset="0"/>
              </a:rPr>
              <a:t>;</a:t>
            </a:r>
          </a:p>
          <a:p>
            <a:r>
              <a:rPr lang="en-US" sz="1400" dirty="0">
                <a:latin typeface="Lucida Console" panose="020B0609040504020204" pitchFamily="49" charset="0"/>
              </a:rPr>
              <a:t>            }, function (error) {</a:t>
            </a:r>
          </a:p>
          <a:p>
            <a:r>
              <a:rPr lang="en-US" sz="1400" dirty="0">
                <a:latin typeface="Lucida Console" panose="020B0609040504020204" pitchFamily="49" charset="0"/>
              </a:rPr>
              <a:t>                </a:t>
            </a:r>
            <a:r>
              <a:rPr lang="en-US" sz="1400" dirty="0" err="1">
                <a:latin typeface="Lucida Console" panose="020B0609040504020204" pitchFamily="49" charset="0"/>
              </a:rPr>
              <a:t>window.alert</a:t>
            </a:r>
            <a:r>
              <a:rPr lang="en-US" sz="1400" dirty="0">
                <a:latin typeface="Lucida Console" panose="020B0609040504020204" pitchFamily="49" charset="0"/>
              </a:rPr>
              <a:t>("Error acquiring the popup:\n" + error);</a:t>
            </a:r>
          </a:p>
          <a:p>
            <a:r>
              <a:rPr lang="en-US" sz="1400" dirty="0">
                <a:latin typeface="Lucida Console" panose="020B0609040504020204" pitchFamily="49" charset="0"/>
              </a:rPr>
              <a:t>            });</a:t>
            </a:r>
          </a:p>
          <a:p>
            <a:r>
              <a:rPr lang="en-US" sz="1400" dirty="0">
                <a:latin typeface="Lucida Console" panose="020B0609040504020204" pitchFamily="49" charset="0"/>
              </a:rPr>
              <a:t>        })</a:t>
            </a:r>
          </a:p>
          <a:p>
            <a:r>
              <a:rPr lang="en-US" sz="1400" dirty="0">
                <a:latin typeface="Lucida Console" panose="020B0609040504020204" pitchFamily="49" charset="0"/>
              </a:rPr>
              <a:t>    }, function (error) {</a:t>
            </a:r>
          </a:p>
          <a:p>
            <a:r>
              <a:rPr lang="en-US" sz="1400" dirty="0">
                <a:latin typeface="Lucida Console" panose="020B0609040504020204" pitchFamily="49" charset="0"/>
              </a:rPr>
              <a:t>        </a:t>
            </a:r>
            <a:r>
              <a:rPr lang="en-US" sz="1400" dirty="0" err="1">
                <a:latin typeface="Lucida Console" panose="020B0609040504020204" pitchFamily="49" charset="0"/>
              </a:rPr>
              <a:t>window.alert</a:t>
            </a:r>
            <a:r>
              <a:rPr lang="en-US" sz="1400" dirty="0">
                <a:latin typeface="Lucida Console" panose="020B0609040504020204" pitchFamily="49" charset="0"/>
              </a:rPr>
              <a:t>("Error during login:\n" + error);</a:t>
            </a:r>
          </a:p>
          <a:p>
            <a:r>
              <a:rPr lang="en-US" sz="1400" dirty="0">
                <a:latin typeface="Lucida Console" panose="020B0609040504020204" pitchFamily="49" charset="0"/>
              </a:rPr>
              <a:t>    });</a:t>
            </a:r>
          </a:p>
          <a:p>
            <a:r>
              <a:rPr lang="en-US" sz="1400" dirty="0">
                <a:latin typeface="Lucida Console" panose="020B0609040504020204" pitchFamily="49" charset="0"/>
              </a:rPr>
              <a:t>},</a:t>
            </a:r>
          </a:p>
        </p:txBody>
      </p:sp>
    </p:spTree>
    <p:extLst>
      <p:ext uri="{BB962C8B-B14F-4D97-AF65-F5344CB8AC3E}">
        <p14:creationId xmlns:p14="http://schemas.microsoft.com/office/powerpoint/2010/main" val="2217984696"/>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65138" y="632779"/>
            <a:ext cx="11533187" cy="410369"/>
          </a:xfrm>
        </p:spPr>
        <p:txBody>
          <a:bodyPr/>
          <a:lstStyle/>
          <a:p>
            <a:r>
              <a:rPr lang="en-US" dirty="0"/>
              <a:t>Client credentials grant - daemon applications</a:t>
            </a:r>
          </a:p>
        </p:txBody>
      </p:sp>
      <p:sp>
        <p:nvSpPr>
          <p:cNvPr id="39" name="Rectangle 38">
            <a:extLst>
              <a:ext uri="{FF2B5EF4-FFF2-40B4-BE49-F238E27FC236}">
                <a16:creationId xmlns:a16="http://schemas.microsoft.com/office/drawing/2014/main" id="{73BE5080-7463-4E9F-8698-5EC9A488AA5E}"/>
              </a:ext>
            </a:extLst>
          </p:cNvPr>
          <p:cNvSpPr/>
          <p:nvPr/>
        </p:nvSpPr>
        <p:spPr bwMode="auto">
          <a:xfrm>
            <a:off x="377172" y="1729507"/>
            <a:ext cx="1295892" cy="324985"/>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solidFill>
                  <a:schemeClr val="tx2"/>
                </a:solidFill>
                <a:ea typeface="Segoe UI" pitchFamily="34" charset="0"/>
                <a:cs typeface="Segoe UI" pitchFamily="34" charset="0"/>
              </a:rPr>
              <a:t>Application</a:t>
            </a:r>
          </a:p>
        </p:txBody>
      </p:sp>
      <p:sp>
        <p:nvSpPr>
          <p:cNvPr id="40" name="Rectangle 39">
            <a:extLst>
              <a:ext uri="{FF2B5EF4-FFF2-40B4-BE49-F238E27FC236}">
                <a16:creationId xmlns:a16="http://schemas.microsoft.com/office/drawing/2014/main" id="{1EF5EB23-8ACA-43BF-85D3-FB1E486F21F8}"/>
              </a:ext>
            </a:extLst>
          </p:cNvPr>
          <p:cNvSpPr/>
          <p:nvPr/>
        </p:nvSpPr>
        <p:spPr bwMode="auto">
          <a:xfrm>
            <a:off x="9906252" y="1731773"/>
            <a:ext cx="2279110" cy="320453"/>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solidFill>
                  <a:schemeClr val="tx2"/>
                </a:solidFill>
                <a:ea typeface="Segoe UI" pitchFamily="34" charset="0"/>
                <a:cs typeface="Segoe UI" pitchFamily="34" charset="0"/>
              </a:rPr>
              <a:t>https://graph.microsoft.com</a:t>
            </a:r>
          </a:p>
        </p:txBody>
      </p:sp>
      <p:sp>
        <p:nvSpPr>
          <p:cNvPr id="42" name="Rectangle 41">
            <a:extLst>
              <a:ext uri="{FF2B5EF4-FFF2-40B4-BE49-F238E27FC236}">
                <a16:creationId xmlns:a16="http://schemas.microsoft.com/office/drawing/2014/main" id="{331881D7-F0CD-43FB-ABDC-2D12FDDD4767}"/>
              </a:ext>
            </a:extLst>
          </p:cNvPr>
          <p:cNvSpPr/>
          <p:nvPr/>
        </p:nvSpPr>
        <p:spPr bwMode="auto">
          <a:xfrm>
            <a:off x="3115030" y="1295398"/>
            <a:ext cx="5698425" cy="360722"/>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400" dirty="0">
                <a:solidFill>
                  <a:schemeClr val="tx2"/>
                </a:solidFill>
                <a:ea typeface="Segoe UI" pitchFamily="34" charset="0"/>
                <a:cs typeface="Segoe UI" pitchFamily="34" charset="0"/>
              </a:rPr>
              <a:t>https://login.microsoftonline.com</a:t>
            </a:r>
          </a:p>
        </p:txBody>
      </p:sp>
      <p:sp>
        <p:nvSpPr>
          <p:cNvPr id="48" name="Rectangle 47">
            <a:extLst>
              <a:ext uri="{FF2B5EF4-FFF2-40B4-BE49-F238E27FC236}">
                <a16:creationId xmlns:a16="http://schemas.microsoft.com/office/drawing/2014/main" id="{0A112143-4B4C-49C6-84BD-AED36183C450}"/>
              </a:ext>
            </a:extLst>
          </p:cNvPr>
          <p:cNvSpPr/>
          <p:nvPr/>
        </p:nvSpPr>
        <p:spPr bwMode="auto">
          <a:xfrm>
            <a:off x="3115030" y="1731773"/>
            <a:ext cx="2822307" cy="320453"/>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solidFill>
                  <a:schemeClr val="tx2"/>
                </a:solidFill>
                <a:ea typeface="Segoe UI" pitchFamily="34" charset="0"/>
                <a:cs typeface="Segoe UI" pitchFamily="34" charset="0"/>
              </a:rPr>
              <a:t>/{</a:t>
            </a:r>
            <a:r>
              <a:rPr lang="en-US" sz="1200" dirty="0" err="1">
                <a:solidFill>
                  <a:schemeClr val="tx2"/>
                </a:solidFill>
                <a:ea typeface="Segoe UI" pitchFamily="34" charset="0"/>
                <a:cs typeface="Segoe UI" pitchFamily="34" charset="0"/>
              </a:rPr>
              <a:t>tenantId</a:t>
            </a:r>
            <a:r>
              <a:rPr lang="en-US" sz="1200" dirty="0">
                <a:solidFill>
                  <a:schemeClr val="tx2"/>
                </a:solidFill>
                <a:ea typeface="Segoe UI" pitchFamily="34" charset="0"/>
                <a:cs typeface="Segoe UI" pitchFamily="34" charset="0"/>
              </a:rPr>
              <a:t>}/OAuth/v2.0/token</a:t>
            </a:r>
          </a:p>
        </p:txBody>
      </p:sp>
      <p:sp>
        <p:nvSpPr>
          <p:cNvPr id="49" name="Rectangle 48">
            <a:extLst>
              <a:ext uri="{FF2B5EF4-FFF2-40B4-BE49-F238E27FC236}">
                <a16:creationId xmlns:a16="http://schemas.microsoft.com/office/drawing/2014/main" id="{37414EAB-15A7-41AB-91EE-B7AAFCD320DA}"/>
              </a:ext>
            </a:extLst>
          </p:cNvPr>
          <p:cNvSpPr/>
          <p:nvPr/>
        </p:nvSpPr>
        <p:spPr bwMode="auto">
          <a:xfrm>
            <a:off x="5987590" y="1731773"/>
            <a:ext cx="2825865" cy="320453"/>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solidFill>
                  <a:schemeClr val="tx2"/>
                </a:solidFill>
                <a:ea typeface="Segoe UI" pitchFamily="34" charset="0"/>
                <a:cs typeface="Segoe UI" pitchFamily="34" charset="0"/>
              </a:rPr>
              <a:t>/common/</a:t>
            </a:r>
            <a:r>
              <a:rPr lang="en-US" sz="1200" dirty="0" err="1">
                <a:solidFill>
                  <a:schemeClr val="tx2"/>
                </a:solidFill>
                <a:ea typeface="Segoe UI" pitchFamily="34" charset="0"/>
                <a:cs typeface="Segoe UI" pitchFamily="34" charset="0"/>
              </a:rPr>
              <a:t>adminconsent</a:t>
            </a:r>
            <a:endParaRPr lang="en-US" sz="1200" dirty="0">
              <a:solidFill>
                <a:schemeClr val="tx2"/>
              </a:solidFill>
              <a:ea typeface="Segoe UI" pitchFamily="34" charset="0"/>
              <a:cs typeface="Segoe UI" pitchFamily="34" charset="0"/>
            </a:endParaRPr>
          </a:p>
        </p:txBody>
      </p:sp>
      <p:cxnSp>
        <p:nvCxnSpPr>
          <p:cNvPr id="50" name="Straight Connector 49">
            <a:extLst>
              <a:ext uri="{FF2B5EF4-FFF2-40B4-BE49-F238E27FC236}">
                <a16:creationId xmlns:a16="http://schemas.microsoft.com/office/drawing/2014/main" id="{9FDB2D0F-8EAA-41D1-8647-6FC5B71865F1}"/>
              </a:ext>
            </a:extLst>
          </p:cNvPr>
          <p:cNvCxnSpPr>
            <a:cxnSpLocks/>
          </p:cNvCxnSpPr>
          <p:nvPr/>
        </p:nvCxnSpPr>
        <p:spPr>
          <a:xfrm>
            <a:off x="11545712" y="2052226"/>
            <a:ext cx="0" cy="4535609"/>
          </a:xfrm>
          <a:prstGeom prst="line">
            <a:avLst/>
          </a:prstGeom>
          <a:ln w="381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98FD049B-19E5-4A8E-B030-C7788E618819}"/>
              </a:ext>
            </a:extLst>
          </p:cNvPr>
          <p:cNvCxnSpPr>
            <a:cxnSpLocks/>
          </p:cNvCxnSpPr>
          <p:nvPr/>
        </p:nvCxnSpPr>
        <p:spPr>
          <a:xfrm>
            <a:off x="4794856" y="2052226"/>
            <a:ext cx="0" cy="4535609"/>
          </a:xfrm>
          <a:prstGeom prst="line">
            <a:avLst/>
          </a:prstGeom>
          <a:ln w="381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9513ADFD-7853-4201-80CF-0F7726B8D4B6}"/>
              </a:ext>
            </a:extLst>
          </p:cNvPr>
          <p:cNvCxnSpPr>
            <a:cxnSpLocks/>
          </p:cNvCxnSpPr>
          <p:nvPr/>
        </p:nvCxnSpPr>
        <p:spPr>
          <a:xfrm>
            <a:off x="766616" y="2052226"/>
            <a:ext cx="0" cy="4535609"/>
          </a:xfrm>
          <a:prstGeom prst="line">
            <a:avLst/>
          </a:prstGeom>
          <a:ln w="381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9BC9D42A-CF9D-4226-8701-DC63A78FA2D9}"/>
              </a:ext>
            </a:extLst>
          </p:cNvPr>
          <p:cNvCxnSpPr>
            <a:cxnSpLocks/>
          </p:cNvCxnSpPr>
          <p:nvPr/>
        </p:nvCxnSpPr>
        <p:spPr>
          <a:xfrm>
            <a:off x="7382615" y="2052226"/>
            <a:ext cx="0" cy="4535609"/>
          </a:xfrm>
          <a:prstGeom prst="line">
            <a:avLst/>
          </a:prstGeom>
          <a:ln w="381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FD17FB07-9E25-4395-9E7D-C037E8DE0318}"/>
              </a:ext>
            </a:extLst>
          </p:cNvPr>
          <p:cNvCxnSpPr>
            <a:cxnSpLocks/>
          </p:cNvCxnSpPr>
          <p:nvPr/>
        </p:nvCxnSpPr>
        <p:spPr>
          <a:xfrm>
            <a:off x="783423" y="2553206"/>
            <a:ext cx="6599192" cy="0"/>
          </a:xfrm>
          <a:prstGeom prst="straightConnector1">
            <a:avLst/>
          </a:prstGeom>
          <a:ln w="12700">
            <a:solidFill>
              <a:schemeClr val="tx2"/>
            </a:solidFill>
            <a:prstDash val="lg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7A2CCCFE-E741-466A-BF9C-85C2DEC54CB3}"/>
              </a:ext>
            </a:extLst>
          </p:cNvPr>
          <p:cNvCxnSpPr/>
          <p:nvPr/>
        </p:nvCxnSpPr>
        <p:spPr>
          <a:xfrm>
            <a:off x="783423" y="5499701"/>
            <a:ext cx="10449265" cy="5989"/>
          </a:xfrm>
          <a:prstGeom prst="straightConnector1">
            <a:avLst/>
          </a:prstGeom>
          <a:ln w="12700">
            <a:solidFill>
              <a:schemeClr val="tx2"/>
            </a:solidFill>
            <a:prstDash val="lg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EF7F15F0-0F11-430B-BC1A-42A08EC33D74}"/>
              </a:ext>
            </a:extLst>
          </p:cNvPr>
          <p:cNvCxnSpPr>
            <a:cxnSpLocks/>
          </p:cNvCxnSpPr>
          <p:nvPr/>
        </p:nvCxnSpPr>
        <p:spPr>
          <a:xfrm>
            <a:off x="861374" y="2803252"/>
            <a:ext cx="6521241" cy="0"/>
          </a:xfrm>
          <a:prstGeom prst="straightConnector1">
            <a:avLst/>
          </a:prstGeom>
          <a:ln w="12700">
            <a:solidFill>
              <a:schemeClr val="tx2"/>
            </a:solidFill>
            <a:prstDash val="lgDash"/>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4408C6CC-31B2-4A36-B72B-0F64F6C515CB}"/>
              </a:ext>
            </a:extLst>
          </p:cNvPr>
          <p:cNvCxnSpPr>
            <a:cxnSpLocks/>
          </p:cNvCxnSpPr>
          <p:nvPr/>
        </p:nvCxnSpPr>
        <p:spPr>
          <a:xfrm>
            <a:off x="783423" y="4417486"/>
            <a:ext cx="4011433" cy="0"/>
          </a:xfrm>
          <a:prstGeom prst="straightConnector1">
            <a:avLst/>
          </a:prstGeom>
          <a:ln w="12700">
            <a:solidFill>
              <a:schemeClr val="tx2"/>
            </a:solidFill>
            <a:prstDash val="lg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B9764660-F490-4CF3-8C3C-A3CEC89682BD}"/>
              </a:ext>
            </a:extLst>
          </p:cNvPr>
          <p:cNvCxnSpPr>
            <a:cxnSpLocks/>
          </p:cNvCxnSpPr>
          <p:nvPr/>
        </p:nvCxnSpPr>
        <p:spPr>
          <a:xfrm>
            <a:off x="861374" y="4558734"/>
            <a:ext cx="3933482" cy="0"/>
          </a:xfrm>
          <a:prstGeom prst="straightConnector1">
            <a:avLst/>
          </a:prstGeom>
          <a:ln w="12700">
            <a:solidFill>
              <a:schemeClr val="tx2"/>
            </a:solidFill>
            <a:prstDash val="lgDash"/>
            <a:headEnd type="triangle"/>
            <a:tailEnd type="none"/>
          </a:ln>
        </p:spPr>
        <p:style>
          <a:lnRef idx="1">
            <a:schemeClr val="accent1"/>
          </a:lnRef>
          <a:fillRef idx="0">
            <a:schemeClr val="accent1"/>
          </a:fillRef>
          <a:effectRef idx="0">
            <a:schemeClr val="accent1"/>
          </a:effectRef>
          <a:fontRef idx="minor">
            <a:schemeClr val="tx1"/>
          </a:fontRef>
        </p:style>
      </p:cxnSp>
      <p:cxnSp>
        <p:nvCxnSpPr>
          <p:cNvPr id="60" name="Straight Arrow Connector 59">
            <a:extLst>
              <a:ext uri="{FF2B5EF4-FFF2-40B4-BE49-F238E27FC236}">
                <a16:creationId xmlns:a16="http://schemas.microsoft.com/office/drawing/2014/main" id="{BB1545F6-C109-4F37-A6C6-CAF0EB74FDCF}"/>
              </a:ext>
            </a:extLst>
          </p:cNvPr>
          <p:cNvCxnSpPr>
            <a:cxnSpLocks/>
          </p:cNvCxnSpPr>
          <p:nvPr/>
        </p:nvCxnSpPr>
        <p:spPr>
          <a:xfrm>
            <a:off x="861374" y="5647512"/>
            <a:ext cx="10684338" cy="0"/>
          </a:xfrm>
          <a:prstGeom prst="straightConnector1">
            <a:avLst/>
          </a:prstGeom>
          <a:ln w="12700">
            <a:solidFill>
              <a:schemeClr val="tx2"/>
            </a:solidFill>
            <a:prstDash val="lgDash"/>
            <a:headEnd type="triangle"/>
            <a:tailEnd type="none"/>
          </a:ln>
        </p:spPr>
        <p:style>
          <a:lnRef idx="1">
            <a:schemeClr val="accent1"/>
          </a:lnRef>
          <a:fillRef idx="0">
            <a:schemeClr val="accent1"/>
          </a:fillRef>
          <a:effectRef idx="0">
            <a:schemeClr val="accent1"/>
          </a:effectRef>
          <a:fontRef idx="minor">
            <a:schemeClr val="tx1"/>
          </a:fontRef>
        </p:style>
      </p:cxnSp>
      <p:sp>
        <p:nvSpPr>
          <p:cNvPr id="66" name="TextBox 65">
            <a:extLst>
              <a:ext uri="{FF2B5EF4-FFF2-40B4-BE49-F238E27FC236}">
                <a16:creationId xmlns:a16="http://schemas.microsoft.com/office/drawing/2014/main" id="{5C799A41-B3D6-4103-B111-80DBE2FD9389}"/>
              </a:ext>
            </a:extLst>
          </p:cNvPr>
          <p:cNvSpPr txBox="1"/>
          <p:nvPr/>
        </p:nvSpPr>
        <p:spPr>
          <a:xfrm>
            <a:off x="975857" y="2780373"/>
            <a:ext cx="849400"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a:solidFill>
                  <a:schemeClr val="tx2"/>
                </a:solidFill>
                <a:latin typeface="+mj-lt"/>
              </a:rPr>
              <a:t>Tenant ID</a:t>
            </a:r>
          </a:p>
        </p:txBody>
      </p:sp>
      <p:sp>
        <p:nvSpPr>
          <p:cNvPr id="71" name="TextBox 70">
            <a:extLst>
              <a:ext uri="{FF2B5EF4-FFF2-40B4-BE49-F238E27FC236}">
                <a16:creationId xmlns:a16="http://schemas.microsoft.com/office/drawing/2014/main" id="{1D29D27C-85D6-4F1A-B57B-D9D3C5F976B8}"/>
              </a:ext>
            </a:extLst>
          </p:cNvPr>
          <p:cNvSpPr txBox="1"/>
          <p:nvPr/>
        </p:nvSpPr>
        <p:spPr>
          <a:xfrm>
            <a:off x="2291349" y="4075663"/>
            <a:ext cx="2159822" cy="350865"/>
          </a:xfrm>
          <a:prstGeom prst="rect">
            <a:avLst/>
          </a:prstGeom>
          <a:noFill/>
        </p:spPr>
        <p:txBody>
          <a:bodyPr wrap="none" lIns="91440" tIns="91440" rIns="91440" bIns="91440" rtlCol="0" anchor="ctr">
            <a:spAutoFit/>
          </a:bodyPr>
          <a:lstStyle/>
          <a:p>
            <a:pPr>
              <a:lnSpc>
                <a:spcPct val="90000"/>
              </a:lnSpc>
              <a:spcAft>
                <a:spcPts val="600"/>
              </a:spcAft>
            </a:pPr>
            <a:r>
              <a:rPr lang="fr-FR" sz="1200" i="1" dirty="0">
                <a:solidFill>
                  <a:schemeClr val="tx2"/>
                </a:solidFill>
              </a:rPr>
              <a:t>?</a:t>
            </a:r>
            <a:r>
              <a:rPr lang="fr-FR" sz="1200" i="1" dirty="0" err="1">
                <a:solidFill>
                  <a:schemeClr val="tx2"/>
                </a:solidFill>
              </a:rPr>
              <a:t>client_id</a:t>
            </a:r>
            <a:r>
              <a:rPr lang="fr-FR" sz="1200" i="1" dirty="0">
                <a:solidFill>
                  <a:schemeClr val="tx2"/>
                </a:solidFill>
              </a:rPr>
              <a:t>=…&amp;</a:t>
            </a:r>
            <a:r>
              <a:rPr lang="fr-FR" sz="1200" i="1" dirty="0" err="1">
                <a:solidFill>
                  <a:schemeClr val="tx2"/>
                </a:solidFill>
              </a:rPr>
              <a:t>client_secret</a:t>
            </a:r>
            <a:r>
              <a:rPr lang="fr-FR" sz="1200" i="1" dirty="0">
                <a:solidFill>
                  <a:schemeClr val="tx2"/>
                </a:solidFill>
              </a:rPr>
              <a:t>=…</a:t>
            </a:r>
          </a:p>
        </p:txBody>
      </p:sp>
      <p:sp>
        <p:nvSpPr>
          <p:cNvPr id="72" name="TextBox 71">
            <a:extLst>
              <a:ext uri="{FF2B5EF4-FFF2-40B4-BE49-F238E27FC236}">
                <a16:creationId xmlns:a16="http://schemas.microsoft.com/office/drawing/2014/main" id="{232BBC6C-4E8E-451C-A4B7-C97DDCF2BFBB}"/>
              </a:ext>
            </a:extLst>
          </p:cNvPr>
          <p:cNvSpPr txBox="1"/>
          <p:nvPr/>
        </p:nvSpPr>
        <p:spPr>
          <a:xfrm>
            <a:off x="975857" y="4567074"/>
            <a:ext cx="1081963"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err="1">
                <a:solidFill>
                  <a:schemeClr val="tx2"/>
                </a:solidFill>
                <a:latin typeface="+mj-lt"/>
              </a:rPr>
              <a:t>access_token</a:t>
            </a:r>
            <a:endParaRPr lang="en-US" sz="1200" dirty="0">
              <a:solidFill>
                <a:schemeClr val="tx2"/>
              </a:solidFill>
              <a:latin typeface="+mj-lt"/>
            </a:endParaRPr>
          </a:p>
        </p:txBody>
      </p:sp>
      <p:sp>
        <p:nvSpPr>
          <p:cNvPr id="73" name="TextBox 72">
            <a:extLst>
              <a:ext uri="{FF2B5EF4-FFF2-40B4-BE49-F238E27FC236}">
                <a16:creationId xmlns:a16="http://schemas.microsoft.com/office/drawing/2014/main" id="{B7575FA6-8745-49EB-BB15-8AA049652EFA}"/>
              </a:ext>
            </a:extLst>
          </p:cNvPr>
          <p:cNvSpPr txBox="1"/>
          <p:nvPr/>
        </p:nvSpPr>
        <p:spPr>
          <a:xfrm>
            <a:off x="6561509" y="5178452"/>
            <a:ext cx="2019014"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a:solidFill>
                  <a:schemeClr val="accent1"/>
                </a:solidFill>
              </a:rPr>
              <a:t>/v1.0/user     (access token)</a:t>
            </a:r>
          </a:p>
        </p:txBody>
      </p:sp>
      <p:sp>
        <p:nvSpPr>
          <p:cNvPr id="74" name="TextBox 73">
            <a:extLst>
              <a:ext uri="{FF2B5EF4-FFF2-40B4-BE49-F238E27FC236}">
                <a16:creationId xmlns:a16="http://schemas.microsoft.com/office/drawing/2014/main" id="{8A2E3A7E-E8B4-411F-8697-BEBD1641A3E8}"/>
              </a:ext>
            </a:extLst>
          </p:cNvPr>
          <p:cNvSpPr txBox="1"/>
          <p:nvPr/>
        </p:nvSpPr>
        <p:spPr>
          <a:xfrm>
            <a:off x="975857" y="5619812"/>
            <a:ext cx="1648080"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a:solidFill>
                  <a:schemeClr val="tx2"/>
                </a:solidFill>
                <a:latin typeface="+mj-lt"/>
              </a:rPr>
              <a:t>All users in directory</a:t>
            </a:r>
          </a:p>
        </p:txBody>
      </p:sp>
      <p:sp>
        <p:nvSpPr>
          <p:cNvPr id="78" name="TextBox 77">
            <a:extLst>
              <a:ext uri="{FF2B5EF4-FFF2-40B4-BE49-F238E27FC236}">
                <a16:creationId xmlns:a16="http://schemas.microsoft.com/office/drawing/2014/main" id="{88C64631-28BB-47C5-907A-BA6CD478143D}"/>
              </a:ext>
            </a:extLst>
          </p:cNvPr>
          <p:cNvSpPr txBox="1"/>
          <p:nvPr/>
        </p:nvSpPr>
        <p:spPr>
          <a:xfrm>
            <a:off x="2275565" y="2220140"/>
            <a:ext cx="2100640" cy="350865"/>
          </a:xfrm>
          <a:prstGeom prst="rect">
            <a:avLst/>
          </a:prstGeom>
          <a:noFill/>
        </p:spPr>
        <p:txBody>
          <a:bodyPr wrap="none" lIns="91440" tIns="91440" rIns="91440" bIns="91440" rtlCol="0" anchor="ctr">
            <a:spAutoFit/>
          </a:bodyPr>
          <a:lstStyle/>
          <a:p>
            <a:pPr>
              <a:lnSpc>
                <a:spcPct val="90000"/>
              </a:lnSpc>
              <a:spcAft>
                <a:spcPts val="600"/>
              </a:spcAft>
            </a:pPr>
            <a:r>
              <a:rPr lang="fr-FR" sz="1200" i="1" dirty="0">
                <a:solidFill>
                  <a:schemeClr val="tx2"/>
                </a:solidFill>
              </a:rPr>
              <a:t>?</a:t>
            </a:r>
            <a:r>
              <a:rPr lang="fr-FR" sz="1200" i="1" dirty="0" err="1">
                <a:solidFill>
                  <a:schemeClr val="tx2"/>
                </a:solidFill>
              </a:rPr>
              <a:t>client_id</a:t>
            </a:r>
            <a:r>
              <a:rPr lang="fr-FR" sz="1200" i="1" dirty="0">
                <a:solidFill>
                  <a:schemeClr val="tx2"/>
                </a:solidFill>
              </a:rPr>
              <a:t>=…&amp;</a:t>
            </a:r>
            <a:r>
              <a:rPr lang="fr-FR" sz="1200" i="1" dirty="0" err="1">
                <a:solidFill>
                  <a:schemeClr val="tx2"/>
                </a:solidFill>
              </a:rPr>
              <a:t>redirect_uri</a:t>
            </a:r>
            <a:r>
              <a:rPr lang="fr-FR" sz="1200" i="1" dirty="0">
                <a:solidFill>
                  <a:schemeClr val="tx2"/>
                </a:solidFill>
              </a:rPr>
              <a:t>=…</a:t>
            </a:r>
          </a:p>
        </p:txBody>
      </p:sp>
    </p:spTree>
    <p:extLst>
      <p:ext uri="{BB962C8B-B14F-4D97-AF65-F5344CB8AC3E}">
        <p14:creationId xmlns:p14="http://schemas.microsoft.com/office/powerpoint/2010/main" val="16476020"/>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C453B65A-73F1-4E58-82E1-2995949BD8E7}"/>
              </a:ext>
            </a:extLst>
          </p:cNvPr>
          <p:cNvSpPr/>
          <p:nvPr/>
        </p:nvSpPr>
        <p:spPr bwMode="auto">
          <a:xfrm>
            <a:off x="0" y="1503947"/>
            <a:ext cx="12436475" cy="4824664"/>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p:nvPr>
        </p:nvSpPr>
        <p:spPr/>
        <p:txBody>
          <a:bodyPr/>
          <a:lstStyle/>
          <a:p>
            <a:r>
              <a:rPr lang="en-US" dirty="0"/>
              <a:t>Client credentials grant</a:t>
            </a:r>
          </a:p>
        </p:txBody>
      </p:sp>
      <p:sp>
        <p:nvSpPr>
          <p:cNvPr id="3" name="Rectangle 2"/>
          <p:cNvSpPr/>
          <p:nvPr/>
        </p:nvSpPr>
        <p:spPr>
          <a:xfrm>
            <a:off x="465138" y="1776608"/>
            <a:ext cx="10108504" cy="2031325"/>
          </a:xfrm>
          <a:prstGeom prst="rect">
            <a:avLst/>
          </a:prstGeom>
          <a:ln>
            <a:noFill/>
          </a:ln>
        </p:spPr>
        <p:txBody>
          <a:bodyPr wrap="square">
            <a:spAutoFit/>
          </a:bodyPr>
          <a:lstStyle/>
          <a:p>
            <a:r>
              <a:rPr lang="en-US" sz="1600" dirty="0">
                <a:latin typeface="+mj-lt"/>
              </a:rPr>
              <a:t>POST</a:t>
            </a:r>
            <a:r>
              <a:rPr lang="en-US" dirty="0">
                <a:latin typeface="Consolas" panose="020B0609020204030204" pitchFamily="49" charset="0"/>
              </a:rPr>
              <a:t> </a:t>
            </a:r>
            <a:r>
              <a:rPr lang="en-US" dirty="0">
                <a:latin typeface="Consolas" panose="020B0609020204030204" pitchFamily="49" charset="0"/>
                <a:hlinkClick r:id="rId2"/>
              </a:rPr>
              <a:t>https://login.microsoftonline.com/common/oauth2/v2.0/token</a:t>
            </a:r>
            <a:endParaRPr lang="en-US" dirty="0">
              <a:latin typeface="Consolas" panose="020B0609020204030204" pitchFamily="49" charset="0"/>
            </a:endParaRPr>
          </a:p>
          <a:p>
            <a:endParaRPr lang="en-US" dirty="0">
              <a:latin typeface="Consolas" panose="020B0609020204030204" pitchFamily="49" charset="0"/>
            </a:endParaRPr>
          </a:p>
          <a:p>
            <a:r>
              <a:rPr lang="en-US" dirty="0" err="1">
                <a:latin typeface="Consolas" panose="020B0609020204030204" pitchFamily="49" charset="0"/>
              </a:rPr>
              <a:t>client_id</a:t>
            </a:r>
            <a:r>
              <a:rPr lang="en-US" dirty="0">
                <a:latin typeface="Consolas" panose="020B0609020204030204" pitchFamily="49" charset="0"/>
              </a:rPr>
              <a:t>=91430f7a-0e23-4e0a-8984-d2e388caba28</a:t>
            </a:r>
          </a:p>
          <a:p>
            <a:r>
              <a:rPr lang="en-US" dirty="0">
                <a:latin typeface="Consolas" panose="020B0609020204030204" pitchFamily="49" charset="0"/>
              </a:rPr>
              <a:t>&amp;scope=</a:t>
            </a:r>
            <a:r>
              <a:rPr lang="en-US" dirty="0" err="1">
                <a:latin typeface="Consolas" panose="020B0609020204030204" pitchFamily="49" charset="0"/>
              </a:rPr>
              <a:t>offline_access+openid+profile+User.Read+User.ReadBasic.All</a:t>
            </a:r>
            <a:endParaRPr lang="en-US" dirty="0">
              <a:latin typeface="Consolas" panose="020B0609020204030204" pitchFamily="49" charset="0"/>
            </a:endParaRPr>
          </a:p>
          <a:p>
            <a:r>
              <a:rPr lang="en-US" dirty="0">
                <a:latin typeface="Consolas" panose="020B0609020204030204" pitchFamily="49" charset="0"/>
              </a:rPr>
              <a:t>&amp;</a:t>
            </a:r>
            <a:r>
              <a:rPr lang="en-US" dirty="0" err="1">
                <a:latin typeface="Consolas" panose="020B0609020204030204" pitchFamily="49" charset="0"/>
              </a:rPr>
              <a:t>grant_type</a:t>
            </a:r>
            <a:r>
              <a:rPr lang="en-US" dirty="0">
                <a:latin typeface="Consolas" panose="020B0609020204030204" pitchFamily="49" charset="0"/>
              </a:rPr>
              <a:t>=</a:t>
            </a:r>
            <a:r>
              <a:rPr lang="en-US" dirty="0" err="1">
                <a:latin typeface="Consolas" panose="020B0609020204030204" pitchFamily="49" charset="0"/>
              </a:rPr>
              <a:t>authorization_code</a:t>
            </a:r>
            <a:endParaRPr lang="en-US" dirty="0">
              <a:latin typeface="Consolas" panose="020B0609020204030204" pitchFamily="49" charset="0"/>
            </a:endParaRPr>
          </a:p>
          <a:p>
            <a:r>
              <a:rPr lang="en-US" dirty="0">
                <a:latin typeface="Consolas" panose="020B0609020204030204" pitchFamily="49" charset="0"/>
              </a:rPr>
              <a:t>&amp;code=OAQABA…w3f2xa_SgIAA</a:t>
            </a:r>
          </a:p>
          <a:p>
            <a:r>
              <a:rPr lang="en-US" dirty="0">
                <a:latin typeface="Consolas" panose="020B0609020204030204" pitchFamily="49" charset="0"/>
              </a:rPr>
              <a:t>&amp;</a:t>
            </a:r>
            <a:r>
              <a:rPr lang="en-US" dirty="0" err="1">
                <a:latin typeface="Consolas" panose="020B0609020204030204" pitchFamily="49" charset="0"/>
              </a:rPr>
              <a:t>redirect_uri</a:t>
            </a:r>
            <a:r>
              <a:rPr lang="en-US" dirty="0">
                <a:latin typeface="Consolas" panose="020B0609020204030204" pitchFamily="49" charset="0"/>
              </a:rPr>
              <a:t>=urn%3Aietf%3Awg%3Aoauth%3A2.0%3Aoob</a:t>
            </a:r>
          </a:p>
        </p:txBody>
      </p:sp>
      <p:sp>
        <p:nvSpPr>
          <p:cNvPr id="7" name="Rectangle 6"/>
          <p:cNvSpPr/>
          <p:nvPr/>
        </p:nvSpPr>
        <p:spPr>
          <a:xfrm>
            <a:off x="465138" y="4080594"/>
            <a:ext cx="10108504" cy="2031325"/>
          </a:xfrm>
          <a:prstGeom prst="rect">
            <a:avLst/>
          </a:prstGeom>
          <a:ln>
            <a:noFill/>
          </a:ln>
        </p:spPr>
        <p:txBody>
          <a:bodyPr wrap="square">
            <a:spAutoFit/>
          </a:bodyPr>
          <a:lstStyle/>
          <a:p>
            <a:r>
              <a:rPr lang="en-US" dirty="0">
                <a:latin typeface="Consolas" panose="020B0609020204030204" pitchFamily="49" charset="0"/>
              </a:rPr>
              <a:t>HTTP/1.1 200 OK</a:t>
            </a:r>
          </a:p>
          <a:p>
            <a:endParaRPr lang="en-US" dirty="0">
              <a:latin typeface="Consolas" panose="020B0609020204030204" pitchFamily="49" charset="0"/>
            </a:endParaRPr>
          </a:p>
          <a:p>
            <a:r>
              <a:rPr lang="en-US" dirty="0">
                <a:latin typeface="Consolas" panose="020B0609020204030204" pitchFamily="49" charset="0"/>
              </a:rPr>
              <a:t>{"</a:t>
            </a:r>
            <a:r>
              <a:rPr lang="en-US" dirty="0" err="1">
                <a:latin typeface="Consolas" panose="020B0609020204030204" pitchFamily="49" charset="0"/>
              </a:rPr>
              <a:t>token_type":"Bearer</a:t>
            </a:r>
            <a:r>
              <a:rPr lang="en-US" dirty="0">
                <a:latin typeface="Consolas" panose="020B0609020204030204" pitchFamily="49" charset="0"/>
              </a:rPr>
              <a:t>",</a:t>
            </a:r>
          </a:p>
          <a:p>
            <a:r>
              <a:rPr lang="en-US" dirty="0">
                <a:latin typeface="Consolas" panose="020B0609020204030204" pitchFamily="49" charset="0"/>
              </a:rPr>
              <a:t>"scope":"</a:t>
            </a:r>
            <a:r>
              <a:rPr lang="en-US" dirty="0" err="1">
                <a:latin typeface="Consolas" panose="020B0609020204030204" pitchFamily="49" charset="0"/>
              </a:rPr>
              <a:t>Mail.Send</a:t>
            </a:r>
            <a:r>
              <a:rPr lang="en-US" dirty="0">
                <a:latin typeface="Consolas" panose="020B0609020204030204" pitchFamily="49" charset="0"/>
              </a:rPr>
              <a:t> </a:t>
            </a:r>
            <a:r>
              <a:rPr lang="en-US" dirty="0" err="1">
                <a:latin typeface="Consolas" panose="020B0609020204030204" pitchFamily="49" charset="0"/>
              </a:rPr>
              <a:t>User.Read</a:t>
            </a:r>
            <a:r>
              <a:rPr lang="en-US" dirty="0">
                <a:latin typeface="Consolas" panose="020B0609020204030204" pitchFamily="49" charset="0"/>
              </a:rPr>
              <a:t> </a:t>
            </a:r>
            <a:r>
              <a:rPr lang="en-US" dirty="0" err="1">
                <a:latin typeface="Consolas" panose="020B0609020204030204" pitchFamily="49" charset="0"/>
              </a:rPr>
              <a:t>User.ReadBasic.All</a:t>
            </a:r>
            <a:r>
              <a:rPr lang="en-US" dirty="0">
                <a:latin typeface="Consolas" panose="020B0609020204030204" pitchFamily="49" charset="0"/>
              </a:rPr>
              <a:t>",</a:t>
            </a:r>
          </a:p>
          <a:p>
            <a:r>
              <a:rPr lang="en-US" dirty="0">
                <a:latin typeface="Consolas" panose="020B0609020204030204" pitchFamily="49" charset="0"/>
              </a:rPr>
              <a:t>"expires_in":3599,</a:t>
            </a:r>
          </a:p>
          <a:p>
            <a:r>
              <a:rPr lang="en-US" dirty="0">
                <a:latin typeface="Consolas" panose="020B0609020204030204" pitchFamily="49" charset="0"/>
              </a:rPr>
              <a:t>"ext_expires_in":262800,</a:t>
            </a:r>
          </a:p>
          <a:p>
            <a:r>
              <a:rPr lang="en-US" dirty="0">
                <a:latin typeface="Consolas" panose="020B0609020204030204" pitchFamily="49" charset="0"/>
              </a:rPr>
              <a:t>"access_token":"6IkFRQUJBQUF…UFBQUFAB"}</a:t>
            </a:r>
          </a:p>
        </p:txBody>
      </p:sp>
    </p:spTree>
    <p:extLst>
      <p:ext uri="{BB962C8B-B14F-4D97-AF65-F5344CB8AC3E}">
        <p14:creationId xmlns:p14="http://schemas.microsoft.com/office/powerpoint/2010/main" val="1504934955"/>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096FEB6-1A93-4034-83C2-195D878FDF73}"/>
              </a:ext>
            </a:extLst>
          </p:cNvPr>
          <p:cNvSpPr/>
          <p:nvPr/>
        </p:nvSpPr>
        <p:spPr bwMode="auto">
          <a:xfrm>
            <a:off x="0" y="1503947"/>
            <a:ext cx="12436475" cy="4824664"/>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r>
              <a:rPr lang="da-DK" sz="1400" dirty="0">
                <a:solidFill>
                  <a:srgbClr val="0000FF"/>
                </a:solidFill>
                <a:latin typeface="Consolas" panose="020B0609020204030204" pitchFamily="49" charset="0"/>
              </a:rPr>
              <a:t>        private</a:t>
            </a:r>
            <a:r>
              <a:rPr lang="da-DK" sz="1400" dirty="0">
                <a:solidFill>
                  <a:srgbClr val="000000"/>
                </a:solidFill>
                <a:latin typeface="Consolas" panose="020B0609020204030204" pitchFamily="49" charset="0"/>
              </a:rPr>
              <a:t> </a:t>
            </a:r>
            <a:r>
              <a:rPr lang="da-DK" sz="1400" dirty="0" err="1">
                <a:solidFill>
                  <a:srgbClr val="0000FF"/>
                </a:solidFill>
                <a:latin typeface="Consolas" panose="020B0609020204030204" pitchFamily="49" charset="0"/>
              </a:rPr>
              <a:t>static</a:t>
            </a:r>
            <a:r>
              <a:rPr lang="da-DK" sz="1400" dirty="0">
                <a:solidFill>
                  <a:srgbClr val="000000"/>
                </a:solidFill>
                <a:latin typeface="Consolas" panose="020B0609020204030204" pitchFamily="49" charset="0"/>
              </a:rPr>
              <a:t> </a:t>
            </a:r>
            <a:r>
              <a:rPr lang="da-DK" sz="1400" dirty="0" err="1">
                <a:solidFill>
                  <a:srgbClr val="0000FF"/>
                </a:solidFill>
                <a:latin typeface="Consolas" panose="020B0609020204030204" pitchFamily="49" charset="0"/>
              </a:rPr>
              <a:t>async</a:t>
            </a:r>
            <a:r>
              <a:rPr lang="da-DK" sz="1400" dirty="0">
                <a:solidFill>
                  <a:srgbClr val="000000"/>
                </a:solidFill>
                <a:latin typeface="Consolas" panose="020B0609020204030204" pitchFamily="49" charset="0"/>
              </a:rPr>
              <a:t> Task&lt;</a:t>
            </a:r>
            <a:r>
              <a:rPr lang="da-DK" sz="1400" dirty="0" err="1">
                <a:solidFill>
                  <a:srgbClr val="0000FF"/>
                </a:solidFill>
                <a:latin typeface="Consolas" panose="020B0609020204030204" pitchFamily="49" charset="0"/>
              </a:rPr>
              <a:t>string</a:t>
            </a:r>
            <a:r>
              <a:rPr lang="da-DK" sz="1400" dirty="0">
                <a:solidFill>
                  <a:srgbClr val="000000"/>
                </a:solidFill>
                <a:latin typeface="Consolas" panose="020B0609020204030204" pitchFamily="49" charset="0"/>
              </a:rPr>
              <a:t>&gt; </a:t>
            </a:r>
            <a:r>
              <a:rPr lang="da-DK" sz="1400" dirty="0" err="1">
                <a:solidFill>
                  <a:srgbClr val="000000"/>
                </a:solidFill>
                <a:latin typeface="Consolas" panose="020B0609020204030204" pitchFamily="49" charset="0"/>
              </a:rPr>
              <a:t>GetTokenForClientAsync</a:t>
            </a:r>
            <a:r>
              <a:rPr lang="da-DK" sz="1400" dirty="0">
                <a:solidFill>
                  <a:srgbClr val="000000"/>
                </a:solidFill>
                <a:latin typeface="Consolas" panose="020B0609020204030204" pitchFamily="49" charset="0"/>
              </a:rPr>
              <a:t>()</a:t>
            </a:r>
          </a:p>
          <a:p>
            <a:r>
              <a:rPr lang="en-DK" sz="1400" dirty="0">
                <a:solidFill>
                  <a:srgbClr val="000000"/>
                </a:solidFill>
                <a:latin typeface="Consolas" panose="020B0609020204030204" pitchFamily="49" charset="0"/>
              </a:rPr>
              <a:t>        {</a:t>
            </a:r>
          </a:p>
          <a:p>
            <a:r>
              <a:rPr lang="da-DK" sz="1400" dirty="0">
                <a:solidFill>
                  <a:srgbClr val="0000FF"/>
                </a:solidFill>
                <a:latin typeface="Consolas" panose="020B0609020204030204" pitchFamily="49" charset="0"/>
              </a:rPr>
              <a:t>            var</a:t>
            </a:r>
            <a:r>
              <a:rPr lang="da-DK" sz="1400" dirty="0">
                <a:solidFill>
                  <a:srgbClr val="000000"/>
                </a:solidFill>
                <a:latin typeface="Consolas" panose="020B0609020204030204" pitchFamily="49" charset="0"/>
              </a:rPr>
              <a:t> </a:t>
            </a:r>
            <a:r>
              <a:rPr lang="da-DK" sz="1400" dirty="0" err="1">
                <a:solidFill>
                  <a:srgbClr val="000000"/>
                </a:solidFill>
                <a:latin typeface="Consolas" panose="020B0609020204030204" pitchFamily="49" charset="0"/>
              </a:rPr>
              <a:t>clientId</a:t>
            </a:r>
            <a:r>
              <a:rPr lang="da-DK" sz="1400" dirty="0">
                <a:solidFill>
                  <a:srgbClr val="000000"/>
                </a:solidFill>
                <a:latin typeface="Consolas" panose="020B0609020204030204" pitchFamily="49" charset="0"/>
              </a:rPr>
              <a:t> = </a:t>
            </a:r>
            <a:r>
              <a:rPr lang="da-DK" sz="1400" dirty="0">
                <a:solidFill>
                  <a:srgbClr val="A31515"/>
                </a:solidFill>
                <a:latin typeface="Consolas" panose="020B0609020204030204" pitchFamily="49" charset="0"/>
              </a:rPr>
              <a:t>"1329f001-78b3-4b0b-ac7b-710bd6f4ec01"</a:t>
            </a:r>
            <a:r>
              <a:rPr lang="da-DK" sz="1400" dirty="0">
                <a:solidFill>
                  <a:srgbClr val="000000"/>
                </a:solidFill>
                <a:latin typeface="Consolas" panose="020B0609020204030204" pitchFamily="49" charset="0"/>
              </a:rPr>
              <a:t>;</a:t>
            </a:r>
          </a:p>
          <a:p>
            <a:r>
              <a:rPr lang="da-DK" sz="1400" dirty="0">
                <a:solidFill>
                  <a:srgbClr val="000000"/>
                </a:solidFill>
                <a:latin typeface="Consolas" panose="020B0609020204030204" pitchFamily="49" charset="0"/>
              </a:rPr>
              <a:t>            </a:t>
            </a:r>
            <a:r>
              <a:rPr lang="da-DK" sz="1400" dirty="0">
                <a:solidFill>
                  <a:srgbClr val="0000FF"/>
                </a:solidFill>
                <a:latin typeface="Consolas" panose="020B0609020204030204" pitchFamily="49" charset="0"/>
              </a:rPr>
              <a:t>var</a:t>
            </a:r>
            <a:r>
              <a:rPr lang="da-DK" sz="1400" dirty="0">
                <a:solidFill>
                  <a:srgbClr val="000000"/>
                </a:solidFill>
                <a:latin typeface="Consolas" panose="020B0609020204030204" pitchFamily="49" charset="0"/>
              </a:rPr>
              <a:t> </a:t>
            </a:r>
            <a:r>
              <a:rPr lang="da-DK" sz="1400" dirty="0" err="1">
                <a:solidFill>
                  <a:srgbClr val="000000"/>
                </a:solidFill>
                <a:latin typeface="Consolas" panose="020B0609020204030204" pitchFamily="49" charset="0"/>
              </a:rPr>
              <a:t>replyUri</a:t>
            </a:r>
            <a:r>
              <a:rPr lang="da-DK" sz="1400" dirty="0">
                <a:solidFill>
                  <a:srgbClr val="000000"/>
                </a:solidFill>
                <a:latin typeface="Consolas" panose="020B0609020204030204" pitchFamily="49" charset="0"/>
              </a:rPr>
              <a:t> = </a:t>
            </a:r>
            <a:r>
              <a:rPr lang="da-DK" sz="1400" dirty="0">
                <a:solidFill>
                  <a:srgbClr val="A31515"/>
                </a:solidFill>
                <a:latin typeface="Consolas" panose="020B0609020204030204" pitchFamily="49" charset="0"/>
              </a:rPr>
              <a:t>"msal1329f001-78b3-4b0b-ac7b-710bd6f4ec01://</a:t>
            </a:r>
            <a:r>
              <a:rPr lang="da-DK" sz="1400" dirty="0" err="1">
                <a:solidFill>
                  <a:srgbClr val="A31515"/>
                </a:solidFill>
                <a:latin typeface="Consolas" panose="020B0609020204030204" pitchFamily="49" charset="0"/>
              </a:rPr>
              <a:t>auth</a:t>
            </a:r>
            <a:r>
              <a:rPr lang="da-DK" sz="1400" dirty="0">
                <a:solidFill>
                  <a:srgbClr val="A31515"/>
                </a:solidFill>
                <a:latin typeface="Consolas" panose="020B0609020204030204" pitchFamily="49" charset="0"/>
              </a:rPr>
              <a:t>"</a:t>
            </a:r>
            <a:r>
              <a:rPr lang="da-DK" sz="1400" dirty="0">
                <a:solidFill>
                  <a:srgbClr val="000000"/>
                </a:solidFill>
                <a:latin typeface="Consolas" panose="020B0609020204030204" pitchFamily="49" charset="0"/>
              </a:rPr>
              <a:t>;</a:t>
            </a:r>
          </a:p>
          <a:p>
            <a:r>
              <a:rPr lang="da-DK" sz="1400" dirty="0">
                <a:solidFill>
                  <a:srgbClr val="000000"/>
                </a:solidFill>
                <a:latin typeface="Consolas" panose="020B0609020204030204" pitchFamily="49" charset="0"/>
              </a:rPr>
              <a:t>            </a:t>
            </a:r>
            <a:r>
              <a:rPr lang="da-DK" sz="1400" dirty="0">
                <a:solidFill>
                  <a:srgbClr val="0000FF"/>
                </a:solidFill>
                <a:latin typeface="Consolas" panose="020B0609020204030204" pitchFamily="49" charset="0"/>
              </a:rPr>
              <a:t>var</a:t>
            </a:r>
            <a:r>
              <a:rPr lang="da-DK" sz="1400" dirty="0">
                <a:solidFill>
                  <a:srgbClr val="000000"/>
                </a:solidFill>
                <a:latin typeface="Consolas" panose="020B0609020204030204" pitchFamily="49" charset="0"/>
              </a:rPr>
              <a:t> </a:t>
            </a:r>
            <a:r>
              <a:rPr lang="da-DK" sz="1400" dirty="0" err="1">
                <a:solidFill>
                  <a:srgbClr val="000000"/>
                </a:solidFill>
                <a:latin typeface="Consolas" panose="020B0609020204030204" pitchFamily="49" charset="0"/>
              </a:rPr>
              <a:t>clientSecret</a:t>
            </a:r>
            <a:r>
              <a:rPr lang="da-DK" sz="1400" dirty="0">
                <a:solidFill>
                  <a:srgbClr val="000000"/>
                </a:solidFill>
                <a:latin typeface="Consolas" panose="020B0609020204030204" pitchFamily="49" charset="0"/>
              </a:rPr>
              <a:t> = </a:t>
            </a:r>
            <a:r>
              <a:rPr lang="da-DK" sz="1400" dirty="0">
                <a:solidFill>
                  <a:srgbClr val="A31515"/>
                </a:solidFill>
                <a:latin typeface="Consolas" panose="020B0609020204030204" pitchFamily="49" charset="0"/>
              </a:rPr>
              <a:t>""</a:t>
            </a:r>
            <a:r>
              <a:rPr lang="da-DK" sz="1400" dirty="0">
                <a:solidFill>
                  <a:srgbClr val="000000"/>
                </a:solidFill>
                <a:latin typeface="Consolas" panose="020B0609020204030204" pitchFamily="49" charset="0"/>
              </a:rPr>
              <a:t>;</a:t>
            </a:r>
          </a:p>
          <a:p>
            <a:endParaRPr lang="da-DK" sz="1400" dirty="0">
              <a:solidFill>
                <a:srgbClr val="000000"/>
              </a:solidFill>
              <a:latin typeface="Consolas" panose="020B0609020204030204" pitchFamily="49" charset="0"/>
            </a:endParaRPr>
          </a:p>
          <a:p>
            <a:r>
              <a:rPr lang="nn-NO" sz="1400" dirty="0">
                <a:solidFill>
                  <a:srgbClr val="000000"/>
                </a:solidFill>
                <a:latin typeface="Consolas" panose="020B0609020204030204" pitchFamily="49" charset="0"/>
              </a:rPr>
              <a:t>            </a:t>
            </a:r>
            <a:r>
              <a:rPr lang="nn-NO" sz="1400" dirty="0">
                <a:solidFill>
                  <a:srgbClr val="0000FF"/>
                </a:solidFill>
                <a:latin typeface="Consolas" panose="020B0609020204030204" pitchFamily="49" charset="0"/>
              </a:rPr>
              <a:t>var</a:t>
            </a:r>
            <a:r>
              <a:rPr lang="nn-NO" sz="1400" dirty="0">
                <a:solidFill>
                  <a:srgbClr val="000000"/>
                </a:solidFill>
                <a:latin typeface="Consolas" panose="020B0609020204030204" pitchFamily="49" charset="0"/>
              </a:rPr>
              <a:t> tenantId = </a:t>
            </a:r>
            <a:r>
              <a:rPr lang="nn-NO" sz="1400" dirty="0">
                <a:solidFill>
                  <a:srgbClr val="A31515"/>
                </a:solidFill>
                <a:latin typeface="Consolas" panose="020B0609020204030204" pitchFamily="49" charset="0"/>
              </a:rPr>
              <a:t>"DEV365x973253.onmicrosoft.com"</a:t>
            </a:r>
            <a:r>
              <a:rPr lang="nn-NO" sz="1400" dirty="0">
                <a:solidFill>
                  <a:srgbClr val="000000"/>
                </a:solidFill>
                <a:latin typeface="Consolas" panose="020B0609020204030204" pitchFamily="49" charset="0"/>
              </a:rPr>
              <a:t>;</a:t>
            </a:r>
          </a:p>
          <a:p>
            <a:endParaRPr lang="en-US" sz="1400" dirty="0">
              <a:solidFill>
                <a:srgbClr val="000000"/>
              </a:solidFill>
              <a:latin typeface="Consolas" panose="020B0609020204030204" pitchFamily="49" charset="0"/>
            </a:endParaRPr>
          </a:p>
          <a:p>
            <a:r>
              <a:rPr lang="en-US" sz="1400" dirty="0">
                <a:solidFill>
                  <a:srgbClr val="000000"/>
                </a:solidFill>
                <a:latin typeface="Consolas" panose="020B0609020204030204" pitchFamily="49" charset="0"/>
              </a:rPr>
              <a:t>            </a:t>
            </a:r>
            <a:r>
              <a:rPr lang="en-US" sz="1400" dirty="0" err="1">
                <a:solidFill>
                  <a:srgbClr val="0000FF"/>
                </a:solidFill>
                <a:latin typeface="Consolas" panose="020B0609020204030204" pitchFamily="49" charset="0"/>
              </a:rPr>
              <a:t>var</a:t>
            </a:r>
            <a:r>
              <a:rPr lang="en-US" sz="1400" dirty="0">
                <a:solidFill>
                  <a:srgbClr val="000000"/>
                </a:solidFill>
                <a:latin typeface="Consolas" panose="020B0609020204030204" pitchFamily="49" charset="0"/>
              </a:rPr>
              <a:t> authority = </a:t>
            </a:r>
            <a:r>
              <a:rPr lang="en-US" sz="1400" dirty="0">
                <a:solidFill>
                  <a:srgbClr val="A31515"/>
                </a:solidFill>
                <a:latin typeface="Consolas" panose="020B0609020204030204" pitchFamily="49" charset="0"/>
              </a:rPr>
              <a:t>$"https://login.microsoftonline.com/</a:t>
            </a:r>
            <a:r>
              <a:rPr lang="en-US" sz="1400" dirty="0">
                <a:solidFill>
                  <a:srgbClr val="000000"/>
                </a:solidFill>
                <a:latin typeface="Consolas" panose="020B0609020204030204" pitchFamily="49" charset="0"/>
              </a:rPr>
              <a:t>{</a:t>
            </a:r>
            <a:r>
              <a:rPr lang="en-US" sz="1400" dirty="0" err="1">
                <a:solidFill>
                  <a:srgbClr val="000000"/>
                </a:solidFill>
                <a:latin typeface="Consolas" panose="020B0609020204030204" pitchFamily="49" charset="0"/>
              </a:rPr>
              <a:t>tenantId</a:t>
            </a:r>
            <a:r>
              <a:rPr lang="en-US" sz="1400" dirty="0">
                <a:solidFill>
                  <a:srgbClr val="000000"/>
                </a:solidFill>
                <a:latin typeface="Consolas" panose="020B0609020204030204" pitchFamily="49" charset="0"/>
              </a:rPr>
              <a:t>}</a:t>
            </a:r>
            <a:r>
              <a:rPr lang="en-US" sz="1400" dirty="0">
                <a:solidFill>
                  <a:srgbClr val="A31515"/>
                </a:solidFill>
                <a:latin typeface="Consolas" panose="020B0609020204030204" pitchFamily="49" charset="0"/>
              </a:rPr>
              <a:t>/v2.0"</a:t>
            </a:r>
            <a:r>
              <a:rPr lang="en-US" sz="1400" dirty="0">
                <a:solidFill>
                  <a:srgbClr val="000000"/>
                </a:solidFill>
                <a:latin typeface="Consolas" panose="020B0609020204030204" pitchFamily="49" charset="0"/>
              </a:rPr>
              <a:t>;</a:t>
            </a:r>
          </a:p>
          <a:p>
            <a:r>
              <a:rPr lang="en-DK" sz="1400" dirty="0">
                <a:solidFill>
                  <a:srgbClr val="000000"/>
                </a:solidFill>
                <a:latin typeface="Consolas" panose="020B0609020204030204" pitchFamily="49" charset="0"/>
              </a:rPr>
              <a:t>            </a:t>
            </a:r>
          </a:p>
          <a:p>
            <a:r>
              <a:rPr lang="da-DK" sz="1400" dirty="0">
                <a:solidFill>
                  <a:srgbClr val="000000"/>
                </a:solidFill>
                <a:latin typeface="Consolas" panose="020B0609020204030204" pitchFamily="49" charset="0"/>
              </a:rPr>
              <a:t>            </a:t>
            </a:r>
            <a:r>
              <a:rPr lang="da-DK" sz="1400" dirty="0">
                <a:solidFill>
                  <a:srgbClr val="0000FF"/>
                </a:solidFill>
                <a:latin typeface="Consolas" panose="020B0609020204030204" pitchFamily="49" charset="0"/>
              </a:rPr>
              <a:t>var</a:t>
            </a:r>
            <a:r>
              <a:rPr lang="da-DK" sz="1400" dirty="0">
                <a:solidFill>
                  <a:srgbClr val="000000"/>
                </a:solidFill>
                <a:latin typeface="Consolas" panose="020B0609020204030204" pitchFamily="49" charset="0"/>
              </a:rPr>
              <a:t> </a:t>
            </a:r>
            <a:r>
              <a:rPr lang="da-DK" sz="1400" dirty="0" err="1">
                <a:solidFill>
                  <a:srgbClr val="000000"/>
                </a:solidFill>
                <a:latin typeface="Consolas" panose="020B0609020204030204" pitchFamily="49" charset="0"/>
              </a:rPr>
              <a:t>daemonClient</a:t>
            </a:r>
            <a:r>
              <a:rPr lang="da-DK" sz="1400" dirty="0">
                <a:solidFill>
                  <a:srgbClr val="000000"/>
                </a:solidFill>
                <a:latin typeface="Consolas" panose="020B0609020204030204" pitchFamily="49" charset="0"/>
              </a:rPr>
              <a:t> = </a:t>
            </a:r>
            <a:r>
              <a:rPr lang="da-DK" sz="1400" dirty="0">
                <a:solidFill>
                  <a:srgbClr val="0000FF"/>
                </a:solidFill>
                <a:latin typeface="Consolas" panose="020B0609020204030204" pitchFamily="49" charset="0"/>
              </a:rPr>
              <a:t>new</a:t>
            </a:r>
            <a:r>
              <a:rPr lang="da-DK" sz="1400" dirty="0">
                <a:solidFill>
                  <a:srgbClr val="000000"/>
                </a:solidFill>
                <a:latin typeface="Consolas" panose="020B0609020204030204" pitchFamily="49" charset="0"/>
              </a:rPr>
              <a:t> </a:t>
            </a:r>
            <a:r>
              <a:rPr lang="da-DK" sz="1400" dirty="0" err="1">
                <a:solidFill>
                  <a:srgbClr val="000000"/>
                </a:solidFill>
                <a:latin typeface="Consolas" panose="020B0609020204030204" pitchFamily="49" charset="0"/>
              </a:rPr>
              <a:t>ConfidentialClientApplication</a:t>
            </a:r>
            <a:r>
              <a:rPr lang="da-DK" sz="1400" dirty="0">
                <a:solidFill>
                  <a:srgbClr val="000000"/>
                </a:solidFill>
                <a:latin typeface="Consolas" panose="020B0609020204030204" pitchFamily="49" charset="0"/>
              </a:rPr>
              <a:t>(</a:t>
            </a:r>
          </a:p>
          <a:p>
            <a:r>
              <a:rPr lang="da-DK" sz="1400" dirty="0">
                <a:solidFill>
                  <a:srgbClr val="000000"/>
                </a:solidFill>
                <a:latin typeface="Consolas" panose="020B0609020204030204" pitchFamily="49" charset="0"/>
              </a:rPr>
              <a:t>                </a:t>
            </a:r>
            <a:r>
              <a:rPr lang="da-DK" sz="1400" dirty="0" err="1">
                <a:solidFill>
                  <a:srgbClr val="000000"/>
                </a:solidFill>
                <a:latin typeface="Consolas" panose="020B0609020204030204" pitchFamily="49" charset="0"/>
              </a:rPr>
              <a:t>clientId</a:t>
            </a:r>
            <a:r>
              <a:rPr lang="da-DK" sz="1400" dirty="0">
                <a:solidFill>
                  <a:srgbClr val="000000"/>
                </a:solidFill>
                <a:latin typeface="Consolas" panose="020B0609020204030204" pitchFamily="49" charset="0"/>
              </a:rPr>
              <a:t>,</a:t>
            </a:r>
          </a:p>
          <a:p>
            <a:r>
              <a:rPr lang="da-DK" sz="1400" dirty="0">
                <a:solidFill>
                  <a:srgbClr val="000000"/>
                </a:solidFill>
                <a:latin typeface="Consolas" panose="020B0609020204030204" pitchFamily="49" charset="0"/>
              </a:rPr>
              <a:t>                </a:t>
            </a:r>
            <a:r>
              <a:rPr lang="da-DK" sz="1400" dirty="0" err="1">
                <a:solidFill>
                  <a:srgbClr val="000000"/>
                </a:solidFill>
                <a:latin typeface="Consolas" panose="020B0609020204030204" pitchFamily="49" charset="0"/>
              </a:rPr>
              <a:t>authority</a:t>
            </a:r>
            <a:r>
              <a:rPr lang="da-DK" sz="1400" dirty="0">
                <a:solidFill>
                  <a:srgbClr val="000000"/>
                </a:solidFill>
                <a:latin typeface="Consolas" panose="020B0609020204030204" pitchFamily="49" charset="0"/>
              </a:rPr>
              <a:t>,</a:t>
            </a:r>
          </a:p>
          <a:p>
            <a:r>
              <a:rPr lang="da-DK" sz="1400" dirty="0">
                <a:solidFill>
                  <a:srgbClr val="000000"/>
                </a:solidFill>
                <a:latin typeface="Consolas" panose="020B0609020204030204" pitchFamily="49" charset="0"/>
              </a:rPr>
              <a:t>                </a:t>
            </a:r>
            <a:r>
              <a:rPr lang="da-DK" sz="1400" dirty="0" err="1">
                <a:solidFill>
                  <a:srgbClr val="000000"/>
                </a:solidFill>
                <a:latin typeface="Consolas" panose="020B0609020204030204" pitchFamily="49" charset="0"/>
              </a:rPr>
              <a:t>replyUri</a:t>
            </a:r>
            <a:r>
              <a:rPr lang="da-DK" sz="1400" dirty="0">
                <a:solidFill>
                  <a:srgbClr val="000000"/>
                </a:solidFill>
                <a:latin typeface="Consolas" panose="020B0609020204030204" pitchFamily="49" charset="0"/>
              </a:rPr>
              <a:t>,</a:t>
            </a:r>
          </a:p>
          <a:p>
            <a:r>
              <a:rPr lang="da-DK" sz="1400" dirty="0">
                <a:solidFill>
                  <a:srgbClr val="000000"/>
                </a:solidFill>
                <a:latin typeface="Consolas" panose="020B0609020204030204" pitchFamily="49" charset="0"/>
              </a:rPr>
              <a:t>                </a:t>
            </a:r>
            <a:r>
              <a:rPr lang="da-DK" sz="1400" dirty="0">
                <a:solidFill>
                  <a:srgbClr val="0000FF"/>
                </a:solidFill>
                <a:latin typeface="Consolas" panose="020B0609020204030204" pitchFamily="49" charset="0"/>
              </a:rPr>
              <a:t>new</a:t>
            </a:r>
            <a:r>
              <a:rPr lang="da-DK" sz="1400" dirty="0">
                <a:solidFill>
                  <a:srgbClr val="000000"/>
                </a:solidFill>
                <a:latin typeface="Consolas" panose="020B0609020204030204" pitchFamily="49" charset="0"/>
              </a:rPr>
              <a:t> </a:t>
            </a:r>
            <a:r>
              <a:rPr lang="da-DK" sz="1400" dirty="0" err="1">
                <a:solidFill>
                  <a:srgbClr val="000000"/>
                </a:solidFill>
                <a:latin typeface="Consolas" panose="020B0609020204030204" pitchFamily="49" charset="0"/>
              </a:rPr>
              <a:t>ClientCredential</a:t>
            </a:r>
            <a:r>
              <a:rPr lang="da-DK" sz="1400" dirty="0">
                <a:solidFill>
                  <a:srgbClr val="000000"/>
                </a:solidFill>
                <a:latin typeface="Consolas" panose="020B0609020204030204" pitchFamily="49" charset="0"/>
              </a:rPr>
              <a:t>(</a:t>
            </a:r>
            <a:r>
              <a:rPr lang="da-DK" sz="1400" dirty="0" err="1">
                <a:solidFill>
                  <a:srgbClr val="000000"/>
                </a:solidFill>
                <a:latin typeface="Consolas" panose="020B0609020204030204" pitchFamily="49" charset="0"/>
              </a:rPr>
              <a:t>clientSecret</a:t>
            </a:r>
            <a:r>
              <a:rPr lang="da-DK" sz="1400" dirty="0">
                <a:solidFill>
                  <a:srgbClr val="000000"/>
                </a:solidFill>
                <a:latin typeface="Consolas" panose="020B0609020204030204" pitchFamily="49" charset="0"/>
              </a:rPr>
              <a:t>),</a:t>
            </a:r>
          </a:p>
          <a:p>
            <a:r>
              <a:rPr lang="da-DK" sz="1400" dirty="0">
                <a:solidFill>
                  <a:srgbClr val="000000"/>
                </a:solidFill>
                <a:latin typeface="Consolas" panose="020B0609020204030204" pitchFamily="49" charset="0"/>
              </a:rPr>
              <a:t>                </a:t>
            </a:r>
            <a:r>
              <a:rPr lang="da-DK" sz="1400" dirty="0" err="1">
                <a:solidFill>
                  <a:srgbClr val="0000FF"/>
                </a:solidFill>
                <a:latin typeface="Consolas" panose="020B0609020204030204" pitchFamily="49" charset="0"/>
              </a:rPr>
              <a:t>null</a:t>
            </a:r>
            <a:r>
              <a:rPr lang="da-DK" sz="1400" dirty="0">
                <a:solidFill>
                  <a:srgbClr val="000000"/>
                </a:solidFill>
                <a:latin typeface="Consolas" panose="020B0609020204030204" pitchFamily="49" charset="0"/>
              </a:rPr>
              <a:t>, </a:t>
            </a:r>
            <a:r>
              <a:rPr lang="da-DK" sz="1400" dirty="0" err="1">
                <a:solidFill>
                  <a:srgbClr val="0000FF"/>
                </a:solidFill>
                <a:latin typeface="Consolas" panose="020B0609020204030204" pitchFamily="49" charset="0"/>
              </a:rPr>
              <a:t>null</a:t>
            </a:r>
            <a:r>
              <a:rPr lang="da-DK" sz="1400" dirty="0">
                <a:solidFill>
                  <a:srgbClr val="000000"/>
                </a:solidFill>
                <a:latin typeface="Consolas" panose="020B0609020204030204" pitchFamily="49" charset="0"/>
              </a:rPr>
              <a:t>);</a:t>
            </a:r>
          </a:p>
          <a:p>
            <a:endParaRPr lang="en-US" sz="1400" dirty="0">
              <a:solidFill>
                <a:srgbClr val="000000"/>
              </a:solidFill>
              <a:latin typeface="Consolas" panose="020B0609020204030204" pitchFamily="49" charset="0"/>
            </a:endParaRPr>
          </a:p>
          <a:p>
            <a:r>
              <a:rPr lang="en-US" sz="1400" dirty="0">
                <a:solidFill>
                  <a:srgbClr val="000000"/>
                </a:solidFill>
                <a:latin typeface="Consolas" panose="020B0609020204030204" pitchFamily="49" charset="0"/>
              </a:rPr>
              <a:t>            </a:t>
            </a:r>
            <a:r>
              <a:rPr lang="en-US" sz="1400" dirty="0">
                <a:solidFill>
                  <a:srgbClr val="0000FF"/>
                </a:solidFill>
                <a:latin typeface="Consolas" panose="020B0609020204030204" pitchFamily="49" charset="0"/>
              </a:rPr>
              <a:t>string</a:t>
            </a:r>
            <a:r>
              <a:rPr lang="en-US" sz="1400" dirty="0">
                <a:solidFill>
                  <a:srgbClr val="000000"/>
                </a:solidFill>
                <a:latin typeface="Consolas" panose="020B0609020204030204" pitchFamily="49" charset="0"/>
              </a:rPr>
              <a:t>[] scopes = { </a:t>
            </a:r>
            <a:r>
              <a:rPr lang="en-US" sz="1400" dirty="0">
                <a:solidFill>
                  <a:srgbClr val="A31515"/>
                </a:solidFill>
                <a:latin typeface="Consolas" panose="020B0609020204030204" pitchFamily="49" charset="0"/>
              </a:rPr>
              <a:t>"https://graph.microsoft.com/.default"</a:t>
            </a:r>
            <a:r>
              <a:rPr lang="en-US" sz="1400" dirty="0">
                <a:solidFill>
                  <a:srgbClr val="000000"/>
                </a:solidFill>
                <a:latin typeface="Consolas" panose="020B0609020204030204" pitchFamily="49" charset="0"/>
              </a:rPr>
              <a:t> };</a:t>
            </a:r>
          </a:p>
          <a:p>
            <a:r>
              <a:rPr lang="da-DK" sz="1400" dirty="0">
                <a:solidFill>
                  <a:srgbClr val="000000"/>
                </a:solidFill>
                <a:latin typeface="Consolas" panose="020B0609020204030204" pitchFamily="49" charset="0"/>
              </a:rPr>
              <a:t>            </a:t>
            </a:r>
            <a:r>
              <a:rPr lang="da-DK" sz="1400" dirty="0">
                <a:solidFill>
                  <a:srgbClr val="0000FF"/>
                </a:solidFill>
                <a:latin typeface="Consolas" panose="020B0609020204030204" pitchFamily="49" charset="0"/>
              </a:rPr>
              <a:t>var</a:t>
            </a:r>
            <a:r>
              <a:rPr lang="da-DK" sz="1400" dirty="0">
                <a:solidFill>
                  <a:srgbClr val="000000"/>
                </a:solidFill>
                <a:latin typeface="Consolas" panose="020B0609020204030204" pitchFamily="49" charset="0"/>
              </a:rPr>
              <a:t> </a:t>
            </a:r>
            <a:r>
              <a:rPr lang="da-DK" sz="1400" dirty="0" err="1">
                <a:solidFill>
                  <a:srgbClr val="000000"/>
                </a:solidFill>
                <a:latin typeface="Consolas" panose="020B0609020204030204" pitchFamily="49" charset="0"/>
              </a:rPr>
              <a:t>result</a:t>
            </a:r>
            <a:r>
              <a:rPr lang="da-DK" sz="1400" dirty="0">
                <a:solidFill>
                  <a:srgbClr val="000000"/>
                </a:solidFill>
                <a:latin typeface="Consolas" panose="020B0609020204030204" pitchFamily="49" charset="0"/>
              </a:rPr>
              <a:t> = </a:t>
            </a:r>
            <a:r>
              <a:rPr lang="da-DK" sz="1400" dirty="0" err="1">
                <a:solidFill>
                  <a:srgbClr val="0000FF"/>
                </a:solidFill>
                <a:latin typeface="Consolas" panose="020B0609020204030204" pitchFamily="49" charset="0"/>
              </a:rPr>
              <a:t>await</a:t>
            </a:r>
            <a:r>
              <a:rPr lang="da-DK" sz="1400" dirty="0">
                <a:solidFill>
                  <a:srgbClr val="000000"/>
                </a:solidFill>
                <a:latin typeface="Consolas" panose="020B0609020204030204" pitchFamily="49" charset="0"/>
              </a:rPr>
              <a:t> </a:t>
            </a:r>
            <a:r>
              <a:rPr lang="da-DK" sz="1400" dirty="0" err="1">
                <a:solidFill>
                  <a:srgbClr val="000000"/>
                </a:solidFill>
                <a:latin typeface="Consolas" panose="020B0609020204030204" pitchFamily="49" charset="0"/>
              </a:rPr>
              <a:t>daemonClient.AcquireTokenForClientAsync</a:t>
            </a:r>
            <a:r>
              <a:rPr lang="da-DK" sz="1400" dirty="0">
                <a:solidFill>
                  <a:srgbClr val="000000"/>
                </a:solidFill>
                <a:latin typeface="Consolas" panose="020B0609020204030204" pitchFamily="49" charset="0"/>
              </a:rPr>
              <a:t>(</a:t>
            </a:r>
            <a:r>
              <a:rPr lang="da-DK" sz="1400" dirty="0" err="1">
                <a:solidFill>
                  <a:srgbClr val="000000"/>
                </a:solidFill>
                <a:latin typeface="Consolas" panose="020B0609020204030204" pitchFamily="49" charset="0"/>
              </a:rPr>
              <a:t>scopes</a:t>
            </a:r>
            <a:r>
              <a:rPr lang="da-DK" sz="1400" dirty="0">
                <a:solidFill>
                  <a:srgbClr val="000000"/>
                </a:solidFill>
                <a:latin typeface="Consolas" panose="020B0609020204030204" pitchFamily="49" charset="0"/>
              </a:rPr>
              <a:t>);</a:t>
            </a:r>
          </a:p>
          <a:p>
            <a:r>
              <a:rPr lang="da-DK" sz="1400" dirty="0">
                <a:solidFill>
                  <a:srgbClr val="000000"/>
                </a:solidFill>
                <a:latin typeface="Consolas" panose="020B0609020204030204" pitchFamily="49" charset="0"/>
              </a:rPr>
              <a:t>            </a:t>
            </a:r>
            <a:r>
              <a:rPr lang="da-DK" sz="1400" dirty="0">
                <a:solidFill>
                  <a:srgbClr val="0000FF"/>
                </a:solidFill>
                <a:latin typeface="Consolas" panose="020B0609020204030204" pitchFamily="49" charset="0"/>
              </a:rPr>
              <a:t>return</a:t>
            </a:r>
            <a:r>
              <a:rPr lang="da-DK" sz="1400" dirty="0">
                <a:solidFill>
                  <a:srgbClr val="000000"/>
                </a:solidFill>
                <a:latin typeface="Consolas" panose="020B0609020204030204" pitchFamily="49" charset="0"/>
              </a:rPr>
              <a:t> </a:t>
            </a:r>
            <a:r>
              <a:rPr lang="da-DK" sz="1400" dirty="0" err="1">
                <a:solidFill>
                  <a:srgbClr val="000000"/>
                </a:solidFill>
                <a:latin typeface="Consolas" panose="020B0609020204030204" pitchFamily="49" charset="0"/>
              </a:rPr>
              <a:t>result.AccessToken</a:t>
            </a:r>
            <a:r>
              <a:rPr lang="da-DK" sz="1400" dirty="0">
                <a:solidFill>
                  <a:srgbClr val="000000"/>
                </a:solidFill>
                <a:latin typeface="Consolas" panose="020B0609020204030204" pitchFamily="49" charset="0"/>
              </a:rPr>
              <a:t>;</a:t>
            </a:r>
          </a:p>
          <a:p>
            <a:r>
              <a:rPr lang="en-DK" sz="1400" dirty="0">
                <a:solidFill>
                  <a:srgbClr val="000000"/>
                </a:solidFill>
                <a:latin typeface="Consolas" panose="020B0609020204030204" pitchFamily="49" charset="0"/>
              </a:rPr>
              <a:t>        }</a:t>
            </a:r>
            <a:endParaRPr lang="en-US" sz="1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p:nvPr>
        </p:nvSpPr>
        <p:spPr/>
        <p:txBody>
          <a:bodyPr/>
          <a:lstStyle/>
          <a:p>
            <a:r>
              <a:rPr lang="en-US" dirty="0"/>
              <a:t>Using MSAL Library with server to server</a:t>
            </a:r>
          </a:p>
        </p:txBody>
      </p:sp>
    </p:spTree>
    <p:extLst>
      <p:ext uri="{BB962C8B-B14F-4D97-AF65-F5344CB8AC3E}">
        <p14:creationId xmlns:p14="http://schemas.microsoft.com/office/powerpoint/2010/main" val="2159436505"/>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5137" y="899478"/>
            <a:ext cx="10447701" cy="2031100"/>
          </a:xfrm>
        </p:spPr>
        <p:txBody>
          <a:bodyPr/>
          <a:lstStyle/>
          <a:p>
            <a:r>
              <a:rPr lang="en-US" dirty="0"/>
              <a:t>Demo 05</a:t>
            </a:r>
            <a:br>
              <a:rPr lang="en-US" dirty="0"/>
            </a:br>
            <a:br>
              <a:rPr lang="en-US" dirty="0"/>
            </a:br>
            <a:r>
              <a:rPr lang="en-US" sz="2800" dirty="0">
                <a:latin typeface="+mn-lt"/>
              </a:rPr>
              <a:t>Client credentials grant</a:t>
            </a:r>
          </a:p>
        </p:txBody>
      </p:sp>
    </p:spTree>
    <p:extLst>
      <p:ext uri="{BB962C8B-B14F-4D97-AF65-F5344CB8AC3E}">
        <p14:creationId xmlns:p14="http://schemas.microsoft.com/office/powerpoint/2010/main" val="1898119833"/>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a:xfrm>
            <a:off x="465138" y="632779"/>
            <a:ext cx="11533187" cy="410369"/>
          </a:xfrm>
        </p:spPr>
        <p:txBody>
          <a:bodyPr/>
          <a:lstStyle/>
          <a:p>
            <a:r>
              <a:rPr lang="en-US" dirty="0"/>
              <a:t>OpenID Connect and the v2.0 endpoint</a:t>
            </a:r>
          </a:p>
        </p:txBody>
      </p:sp>
      <p:sp>
        <p:nvSpPr>
          <p:cNvPr id="44" name="Rectangle 43">
            <a:extLst>
              <a:ext uri="{FF2B5EF4-FFF2-40B4-BE49-F238E27FC236}">
                <a16:creationId xmlns:a16="http://schemas.microsoft.com/office/drawing/2014/main" id="{67572B73-C911-425D-8F8E-5470115D803F}"/>
              </a:ext>
            </a:extLst>
          </p:cNvPr>
          <p:cNvSpPr/>
          <p:nvPr/>
        </p:nvSpPr>
        <p:spPr bwMode="auto">
          <a:xfrm>
            <a:off x="5531176" y="2596138"/>
            <a:ext cx="2070230" cy="350865"/>
          </a:xfrm>
          <a:prstGeom prst="rect">
            <a:avLst/>
          </a:prstGeom>
          <a:solidFill>
            <a:schemeClr val="bg2">
              <a:lumMod val="95000"/>
            </a:schemeClr>
          </a:solidFill>
          <a:ln w="12700" cap="sq">
            <a:solidFill>
              <a:schemeClr val="accent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spAutoFit/>
          </a:bodyPr>
          <a:lstStyle/>
          <a:p>
            <a:pPr algn="ctr" defTabSz="932472" fontAlgn="base">
              <a:lnSpc>
                <a:spcPct val="90000"/>
              </a:lnSpc>
              <a:spcBef>
                <a:spcPct val="0"/>
              </a:spcBef>
              <a:spcAft>
                <a:spcPct val="0"/>
              </a:spcAft>
            </a:pPr>
            <a:r>
              <a:rPr lang="en-US" sz="1200" dirty="0">
                <a:solidFill>
                  <a:schemeClr val="accent1"/>
                </a:solidFill>
                <a:latin typeface="+mj-lt"/>
                <a:ea typeface="Segoe UI" pitchFamily="34" charset="0"/>
                <a:cs typeface="Segoe UI" pitchFamily="34" charset="0"/>
              </a:rPr>
              <a:t>Sign in, consent</a:t>
            </a:r>
          </a:p>
        </p:txBody>
      </p:sp>
      <p:sp>
        <p:nvSpPr>
          <p:cNvPr id="46" name="Rectangle 45">
            <a:extLst>
              <a:ext uri="{FF2B5EF4-FFF2-40B4-BE49-F238E27FC236}">
                <a16:creationId xmlns:a16="http://schemas.microsoft.com/office/drawing/2014/main" id="{D10F9035-0F08-4857-8E36-6329DE97D2F5}"/>
              </a:ext>
            </a:extLst>
          </p:cNvPr>
          <p:cNvSpPr/>
          <p:nvPr/>
        </p:nvSpPr>
        <p:spPr bwMode="auto">
          <a:xfrm>
            <a:off x="1553627" y="1729507"/>
            <a:ext cx="1166782" cy="324985"/>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solidFill>
                  <a:schemeClr val="tx2"/>
                </a:solidFill>
                <a:ea typeface="Segoe UI" pitchFamily="34" charset="0"/>
                <a:cs typeface="Segoe UI" pitchFamily="34" charset="0"/>
              </a:rPr>
              <a:t>Application</a:t>
            </a:r>
          </a:p>
        </p:txBody>
      </p:sp>
      <p:sp>
        <p:nvSpPr>
          <p:cNvPr id="48" name="Rectangle 47">
            <a:extLst>
              <a:ext uri="{FF2B5EF4-FFF2-40B4-BE49-F238E27FC236}">
                <a16:creationId xmlns:a16="http://schemas.microsoft.com/office/drawing/2014/main" id="{1F09435A-A27B-4B7E-BB25-2CA3271CC0A0}"/>
              </a:ext>
            </a:extLst>
          </p:cNvPr>
          <p:cNvSpPr/>
          <p:nvPr/>
        </p:nvSpPr>
        <p:spPr bwMode="auto">
          <a:xfrm>
            <a:off x="9888699" y="1731773"/>
            <a:ext cx="2296664" cy="320453"/>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solidFill>
                  <a:schemeClr val="tx2"/>
                </a:solidFill>
                <a:ea typeface="Segoe UI" pitchFamily="34" charset="0"/>
                <a:cs typeface="Segoe UI" pitchFamily="34" charset="0"/>
              </a:rPr>
              <a:t>https://graph.microsoft.com</a:t>
            </a:r>
          </a:p>
        </p:txBody>
      </p:sp>
      <p:sp>
        <p:nvSpPr>
          <p:cNvPr id="49" name="Rectangle 48">
            <a:extLst>
              <a:ext uri="{FF2B5EF4-FFF2-40B4-BE49-F238E27FC236}">
                <a16:creationId xmlns:a16="http://schemas.microsoft.com/office/drawing/2014/main" id="{19B5375D-4529-4B4F-9907-193ED1BCF4E2}"/>
              </a:ext>
            </a:extLst>
          </p:cNvPr>
          <p:cNvSpPr/>
          <p:nvPr/>
        </p:nvSpPr>
        <p:spPr bwMode="auto">
          <a:xfrm>
            <a:off x="4018711" y="1295398"/>
            <a:ext cx="5130689" cy="360722"/>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400" dirty="0">
                <a:solidFill>
                  <a:schemeClr val="tx2"/>
                </a:solidFill>
                <a:ea typeface="Segoe UI" pitchFamily="34" charset="0"/>
                <a:cs typeface="Segoe UI" pitchFamily="34" charset="0"/>
              </a:rPr>
              <a:t>https://login.microsoftonline.com/common</a:t>
            </a:r>
          </a:p>
        </p:txBody>
      </p:sp>
      <p:sp>
        <p:nvSpPr>
          <p:cNvPr id="50" name="Rectangle 49">
            <a:extLst>
              <a:ext uri="{FF2B5EF4-FFF2-40B4-BE49-F238E27FC236}">
                <a16:creationId xmlns:a16="http://schemas.microsoft.com/office/drawing/2014/main" id="{2B3E13D6-4C99-4565-973B-C0E31404AF64}"/>
              </a:ext>
            </a:extLst>
          </p:cNvPr>
          <p:cNvSpPr/>
          <p:nvPr/>
        </p:nvSpPr>
        <p:spPr bwMode="auto">
          <a:xfrm>
            <a:off x="4018711" y="1731773"/>
            <a:ext cx="2541119" cy="320453"/>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solidFill>
                  <a:schemeClr val="tx2"/>
                </a:solidFill>
                <a:ea typeface="Segoe UI" pitchFamily="34" charset="0"/>
                <a:cs typeface="Segoe UI" pitchFamily="34" charset="0"/>
              </a:rPr>
              <a:t>/common/OAuth/v2.0/authorize</a:t>
            </a:r>
          </a:p>
        </p:txBody>
      </p:sp>
      <p:sp>
        <p:nvSpPr>
          <p:cNvPr id="51" name="Rectangle 50">
            <a:extLst>
              <a:ext uri="{FF2B5EF4-FFF2-40B4-BE49-F238E27FC236}">
                <a16:creationId xmlns:a16="http://schemas.microsoft.com/office/drawing/2014/main" id="{A09A9044-3DD5-4AE9-AD85-4ACC5B285C5D}"/>
              </a:ext>
            </a:extLst>
          </p:cNvPr>
          <p:cNvSpPr/>
          <p:nvPr/>
        </p:nvSpPr>
        <p:spPr bwMode="auto">
          <a:xfrm>
            <a:off x="6605076" y="1731773"/>
            <a:ext cx="2544323" cy="320453"/>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solidFill>
                  <a:schemeClr val="tx2"/>
                </a:solidFill>
                <a:ea typeface="Segoe UI" pitchFamily="34" charset="0"/>
                <a:cs typeface="Segoe UI" pitchFamily="34" charset="0"/>
              </a:rPr>
              <a:t>/common/OAuth/v2.0/token</a:t>
            </a:r>
          </a:p>
        </p:txBody>
      </p:sp>
      <p:cxnSp>
        <p:nvCxnSpPr>
          <p:cNvPr id="58" name="Straight Connector 57">
            <a:extLst>
              <a:ext uri="{FF2B5EF4-FFF2-40B4-BE49-F238E27FC236}">
                <a16:creationId xmlns:a16="http://schemas.microsoft.com/office/drawing/2014/main" id="{FE90733B-B91E-442B-8E7A-2A85EC66A34A}"/>
              </a:ext>
            </a:extLst>
          </p:cNvPr>
          <p:cNvCxnSpPr>
            <a:cxnSpLocks/>
          </p:cNvCxnSpPr>
          <p:nvPr/>
        </p:nvCxnSpPr>
        <p:spPr>
          <a:xfrm>
            <a:off x="10734798" y="2052226"/>
            <a:ext cx="0" cy="4535609"/>
          </a:xfrm>
          <a:prstGeom prst="line">
            <a:avLst/>
          </a:prstGeom>
          <a:ln w="381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EBEE87B9-DB83-4955-983F-6A90661D559B}"/>
              </a:ext>
            </a:extLst>
          </p:cNvPr>
          <p:cNvCxnSpPr>
            <a:cxnSpLocks/>
          </p:cNvCxnSpPr>
          <p:nvPr/>
        </p:nvCxnSpPr>
        <p:spPr>
          <a:xfrm>
            <a:off x="5531175" y="2052226"/>
            <a:ext cx="0" cy="4535609"/>
          </a:xfrm>
          <a:prstGeom prst="line">
            <a:avLst/>
          </a:prstGeom>
          <a:ln w="381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22AABEFE-535D-4B09-BF77-1CEF28069884}"/>
              </a:ext>
            </a:extLst>
          </p:cNvPr>
          <p:cNvCxnSpPr>
            <a:cxnSpLocks/>
          </p:cNvCxnSpPr>
          <p:nvPr/>
        </p:nvCxnSpPr>
        <p:spPr>
          <a:xfrm>
            <a:off x="1904270" y="2052226"/>
            <a:ext cx="0" cy="4535609"/>
          </a:xfrm>
          <a:prstGeom prst="line">
            <a:avLst/>
          </a:prstGeom>
          <a:ln w="381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E1DBD463-BBF5-4B10-BF2A-ADFD3B76BA49}"/>
              </a:ext>
            </a:extLst>
          </p:cNvPr>
          <p:cNvCxnSpPr>
            <a:cxnSpLocks/>
          </p:cNvCxnSpPr>
          <p:nvPr/>
        </p:nvCxnSpPr>
        <p:spPr>
          <a:xfrm>
            <a:off x="7861115" y="2052226"/>
            <a:ext cx="0" cy="4535609"/>
          </a:xfrm>
          <a:prstGeom prst="line">
            <a:avLst/>
          </a:prstGeom>
          <a:ln w="381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2" name="Straight Arrow Connector 61">
            <a:extLst>
              <a:ext uri="{FF2B5EF4-FFF2-40B4-BE49-F238E27FC236}">
                <a16:creationId xmlns:a16="http://schemas.microsoft.com/office/drawing/2014/main" id="{68B05B2A-5141-4557-BA3B-90D398153207}"/>
              </a:ext>
            </a:extLst>
          </p:cNvPr>
          <p:cNvCxnSpPr>
            <a:cxnSpLocks/>
          </p:cNvCxnSpPr>
          <p:nvPr/>
        </p:nvCxnSpPr>
        <p:spPr>
          <a:xfrm>
            <a:off x="609061" y="2557914"/>
            <a:ext cx="4801819" cy="0"/>
          </a:xfrm>
          <a:prstGeom prst="straightConnector1">
            <a:avLst/>
          </a:prstGeom>
          <a:ln w="12700">
            <a:solidFill>
              <a:schemeClr val="tx2"/>
            </a:solidFill>
            <a:prstDash val="lg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63" name="Straight Arrow Connector 62">
            <a:extLst>
              <a:ext uri="{FF2B5EF4-FFF2-40B4-BE49-F238E27FC236}">
                <a16:creationId xmlns:a16="http://schemas.microsoft.com/office/drawing/2014/main" id="{712B3C01-F19E-4A85-8F56-FB0F81E06986}"/>
              </a:ext>
            </a:extLst>
          </p:cNvPr>
          <p:cNvCxnSpPr>
            <a:cxnSpLocks/>
          </p:cNvCxnSpPr>
          <p:nvPr/>
        </p:nvCxnSpPr>
        <p:spPr>
          <a:xfrm>
            <a:off x="1919403" y="4443326"/>
            <a:ext cx="5941711" cy="0"/>
          </a:xfrm>
          <a:prstGeom prst="straightConnector1">
            <a:avLst/>
          </a:prstGeom>
          <a:ln w="12700">
            <a:solidFill>
              <a:schemeClr val="tx2"/>
            </a:solidFill>
            <a:prstDash val="lg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a:extLst>
              <a:ext uri="{FF2B5EF4-FFF2-40B4-BE49-F238E27FC236}">
                <a16:creationId xmlns:a16="http://schemas.microsoft.com/office/drawing/2014/main" id="{55B55512-0768-452A-B9A8-EB9558B2AEF9}"/>
              </a:ext>
            </a:extLst>
          </p:cNvPr>
          <p:cNvCxnSpPr>
            <a:cxnSpLocks/>
          </p:cNvCxnSpPr>
          <p:nvPr/>
        </p:nvCxnSpPr>
        <p:spPr>
          <a:xfrm>
            <a:off x="609061" y="3050879"/>
            <a:ext cx="4892368" cy="0"/>
          </a:xfrm>
          <a:prstGeom prst="straightConnector1">
            <a:avLst/>
          </a:prstGeom>
          <a:ln w="12700">
            <a:solidFill>
              <a:schemeClr val="tx2"/>
            </a:solidFill>
            <a:prstDash val="lgDash"/>
            <a:headEnd type="triangle"/>
            <a:tailEnd type="non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96231998-5B17-418A-A9FC-6CCD534DD640}"/>
              </a:ext>
            </a:extLst>
          </p:cNvPr>
          <p:cNvCxnSpPr>
            <a:cxnSpLocks/>
          </p:cNvCxnSpPr>
          <p:nvPr/>
        </p:nvCxnSpPr>
        <p:spPr>
          <a:xfrm>
            <a:off x="1989587" y="4591137"/>
            <a:ext cx="5871527" cy="0"/>
          </a:xfrm>
          <a:prstGeom prst="straightConnector1">
            <a:avLst/>
          </a:prstGeom>
          <a:ln w="12700">
            <a:solidFill>
              <a:schemeClr val="tx2"/>
            </a:solidFill>
            <a:prstDash val="lgDash"/>
            <a:headEnd type="triangle"/>
            <a:tailEnd type="none"/>
          </a:ln>
        </p:spPr>
        <p:style>
          <a:lnRef idx="1">
            <a:schemeClr val="accent1"/>
          </a:lnRef>
          <a:fillRef idx="0">
            <a:schemeClr val="accent1"/>
          </a:fillRef>
          <a:effectRef idx="0">
            <a:schemeClr val="accent1"/>
          </a:effectRef>
          <a:fontRef idx="minor">
            <a:schemeClr val="tx1"/>
          </a:fontRef>
        </p:style>
      </p:cxnSp>
      <p:cxnSp>
        <p:nvCxnSpPr>
          <p:cNvPr id="77" name="Straight Arrow Connector 76">
            <a:extLst>
              <a:ext uri="{FF2B5EF4-FFF2-40B4-BE49-F238E27FC236}">
                <a16:creationId xmlns:a16="http://schemas.microsoft.com/office/drawing/2014/main" id="{EF4CAA6B-F226-42F1-BBDF-D9AA6A523C57}"/>
              </a:ext>
            </a:extLst>
          </p:cNvPr>
          <p:cNvCxnSpPr>
            <a:cxnSpLocks/>
          </p:cNvCxnSpPr>
          <p:nvPr/>
        </p:nvCxnSpPr>
        <p:spPr>
          <a:xfrm>
            <a:off x="1919403" y="5393949"/>
            <a:ext cx="8815395" cy="0"/>
          </a:xfrm>
          <a:prstGeom prst="straightConnector1">
            <a:avLst/>
          </a:prstGeom>
          <a:ln w="12700">
            <a:solidFill>
              <a:schemeClr val="tx2"/>
            </a:solidFill>
            <a:prstDash val="lg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78" name="Straight Arrow Connector 77">
            <a:extLst>
              <a:ext uri="{FF2B5EF4-FFF2-40B4-BE49-F238E27FC236}">
                <a16:creationId xmlns:a16="http://schemas.microsoft.com/office/drawing/2014/main" id="{EB5D6719-E355-40A9-9B88-8E5687CAFD6C}"/>
              </a:ext>
            </a:extLst>
          </p:cNvPr>
          <p:cNvCxnSpPr>
            <a:cxnSpLocks/>
          </p:cNvCxnSpPr>
          <p:nvPr/>
        </p:nvCxnSpPr>
        <p:spPr>
          <a:xfrm>
            <a:off x="1989587" y="6234479"/>
            <a:ext cx="8745211" cy="0"/>
          </a:xfrm>
          <a:prstGeom prst="straightConnector1">
            <a:avLst/>
          </a:prstGeom>
          <a:ln w="12700">
            <a:solidFill>
              <a:schemeClr val="tx2"/>
            </a:solidFill>
            <a:prstDash val="lgDash"/>
            <a:headEnd type="triangle"/>
            <a:tailEnd type="none"/>
          </a:ln>
        </p:spPr>
        <p:style>
          <a:lnRef idx="1">
            <a:schemeClr val="accent1"/>
          </a:lnRef>
          <a:fillRef idx="0">
            <a:schemeClr val="accent1"/>
          </a:fillRef>
          <a:effectRef idx="0">
            <a:schemeClr val="accent1"/>
          </a:effectRef>
          <a:fontRef idx="minor">
            <a:schemeClr val="tx1"/>
          </a:fontRef>
        </p:style>
      </p:cxnSp>
      <p:sp>
        <p:nvSpPr>
          <p:cNvPr id="79" name="TextBox 78">
            <a:extLst>
              <a:ext uri="{FF2B5EF4-FFF2-40B4-BE49-F238E27FC236}">
                <a16:creationId xmlns:a16="http://schemas.microsoft.com/office/drawing/2014/main" id="{17A0B826-F3EC-4573-97D3-EE60A25A42DC}"/>
              </a:ext>
            </a:extLst>
          </p:cNvPr>
          <p:cNvSpPr txBox="1"/>
          <p:nvPr/>
        </p:nvSpPr>
        <p:spPr>
          <a:xfrm>
            <a:off x="2092664" y="3028000"/>
            <a:ext cx="2192844"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err="1">
                <a:solidFill>
                  <a:schemeClr val="tx2"/>
                </a:solidFill>
                <a:latin typeface="+mj-lt"/>
              </a:rPr>
              <a:t>id_token</a:t>
            </a:r>
            <a:r>
              <a:rPr lang="en-US" sz="1200" dirty="0">
                <a:solidFill>
                  <a:schemeClr val="tx2"/>
                </a:solidFill>
                <a:latin typeface="+mj-lt"/>
              </a:rPr>
              <a:t>, </a:t>
            </a:r>
            <a:r>
              <a:rPr lang="en-US" sz="1200" dirty="0" err="1">
                <a:solidFill>
                  <a:schemeClr val="tx2"/>
                </a:solidFill>
                <a:latin typeface="+mj-lt"/>
              </a:rPr>
              <a:t>authorization_code</a:t>
            </a:r>
            <a:endParaRPr lang="en-US" sz="1200" dirty="0">
              <a:solidFill>
                <a:schemeClr val="tx2"/>
              </a:solidFill>
              <a:latin typeface="+mj-lt"/>
            </a:endParaRPr>
          </a:p>
        </p:txBody>
      </p:sp>
      <p:sp>
        <p:nvSpPr>
          <p:cNvPr id="83" name="TextBox 82">
            <a:extLst>
              <a:ext uri="{FF2B5EF4-FFF2-40B4-BE49-F238E27FC236}">
                <a16:creationId xmlns:a16="http://schemas.microsoft.com/office/drawing/2014/main" id="{E215AF7C-E305-44D6-852A-16C604F3C095}"/>
              </a:ext>
            </a:extLst>
          </p:cNvPr>
          <p:cNvSpPr txBox="1"/>
          <p:nvPr/>
        </p:nvSpPr>
        <p:spPr>
          <a:xfrm>
            <a:off x="2092664" y="4563437"/>
            <a:ext cx="2776081"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err="1">
                <a:solidFill>
                  <a:schemeClr val="tx2"/>
                </a:solidFill>
                <a:latin typeface="+mj-lt"/>
              </a:rPr>
              <a:t>id_token</a:t>
            </a:r>
            <a:r>
              <a:rPr lang="en-US" sz="1200" dirty="0">
                <a:solidFill>
                  <a:schemeClr val="tx2"/>
                </a:solidFill>
                <a:latin typeface="+mj-lt"/>
              </a:rPr>
              <a:t>, </a:t>
            </a:r>
            <a:r>
              <a:rPr lang="en-US" sz="1200" dirty="0" err="1">
                <a:solidFill>
                  <a:schemeClr val="tx2"/>
                </a:solidFill>
                <a:latin typeface="+mj-lt"/>
              </a:rPr>
              <a:t>access_token</a:t>
            </a:r>
            <a:r>
              <a:rPr lang="en-US" sz="1200" dirty="0">
                <a:solidFill>
                  <a:schemeClr val="tx2"/>
                </a:solidFill>
                <a:latin typeface="+mj-lt"/>
              </a:rPr>
              <a:t>, </a:t>
            </a:r>
            <a:r>
              <a:rPr lang="en-US" sz="1200" dirty="0" err="1">
                <a:solidFill>
                  <a:schemeClr val="tx2"/>
                </a:solidFill>
                <a:latin typeface="+mj-lt"/>
              </a:rPr>
              <a:t>refresh_token</a:t>
            </a:r>
            <a:endParaRPr lang="en-US" sz="1200" dirty="0">
              <a:solidFill>
                <a:schemeClr val="tx2"/>
              </a:solidFill>
              <a:latin typeface="+mj-lt"/>
            </a:endParaRPr>
          </a:p>
        </p:txBody>
      </p:sp>
      <p:sp>
        <p:nvSpPr>
          <p:cNvPr id="84" name="TextBox 83">
            <a:extLst>
              <a:ext uri="{FF2B5EF4-FFF2-40B4-BE49-F238E27FC236}">
                <a16:creationId xmlns:a16="http://schemas.microsoft.com/office/drawing/2014/main" id="{D97A775A-F0E7-48BB-83E4-3886016C17EA}"/>
              </a:ext>
            </a:extLst>
          </p:cNvPr>
          <p:cNvSpPr txBox="1"/>
          <p:nvPr/>
        </p:nvSpPr>
        <p:spPr>
          <a:xfrm>
            <a:off x="4135047" y="4063957"/>
            <a:ext cx="2917939" cy="350865"/>
          </a:xfrm>
          <a:prstGeom prst="rect">
            <a:avLst/>
          </a:prstGeom>
          <a:noFill/>
        </p:spPr>
        <p:txBody>
          <a:bodyPr wrap="none" lIns="91440" tIns="91440" rIns="91440" bIns="91440" rtlCol="0" anchor="ctr">
            <a:spAutoFit/>
          </a:bodyPr>
          <a:lstStyle/>
          <a:p>
            <a:pPr>
              <a:lnSpc>
                <a:spcPct val="90000"/>
              </a:lnSpc>
              <a:spcAft>
                <a:spcPts val="600"/>
              </a:spcAft>
            </a:pPr>
            <a:r>
              <a:rPr lang="fr-FR" sz="1200" i="1" dirty="0">
                <a:solidFill>
                  <a:schemeClr val="tx2"/>
                </a:solidFill>
              </a:rPr>
              <a:t>?</a:t>
            </a:r>
            <a:r>
              <a:rPr lang="fr-FR" sz="1200" i="1" dirty="0" err="1">
                <a:solidFill>
                  <a:schemeClr val="tx2"/>
                </a:solidFill>
              </a:rPr>
              <a:t>grant_type</a:t>
            </a:r>
            <a:r>
              <a:rPr lang="fr-FR" sz="1200" i="1" dirty="0">
                <a:solidFill>
                  <a:schemeClr val="tx2"/>
                </a:solidFill>
              </a:rPr>
              <a:t>=</a:t>
            </a:r>
            <a:r>
              <a:rPr lang="fr-FR" sz="1200" i="1" dirty="0" err="1">
                <a:solidFill>
                  <a:schemeClr val="tx2"/>
                </a:solidFill>
              </a:rPr>
              <a:t>authorization_code&amp;code</a:t>
            </a:r>
            <a:r>
              <a:rPr lang="fr-FR" sz="1200" i="1" dirty="0">
                <a:solidFill>
                  <a:schemeClr val="tx2"/>
                </a:solidFill>
              </a:rPr>
              <a:t>=</a:t>
            </a:r>
          </a:p>
        </p:txBody>
      </p:sp>
      <p:sp>
        <p:nvSpPr>
          <p:cNvPr id="90" name="TextBox 89">
            <a:extLst>
              <a:ext uri="{FF2B5EF4-FFF2-40B4-BE49-F238E27FC236}">
                <a16:creationId xmlns:a16="http://schemas.microsoft.com/office/drawing/2014/main" id="{ADC9E71D-C601-497B-9CE0-C2D45037E08A}"/>
              </a:ext>
            </a:extLst>
          </p:cNvPr>
          <p:cNvSpPr txBox="1"/>
          <p:nvPr/>
        </p:nvSpPr>
        <p:spPr>
          <a:xfrm>
            <a:off x="7121816" y="5072700"/>
            <a:ext cx="1643912"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a:solidFill>
                  <a:schemeClr val="accent1"/>
                </a:solidFill>
              </a:rPr>
              <a:t>/v1.0/me     (id token)</a:t>
            </a:r>
          </a:p>
        </p:txBody>
      </p:sp>
      <p:sp>
        <p:nvSpPr>
          <p:cNvPr id="91" name="TextBox 90">
            <a:extLst>
              <a:ext uri="{FF2B5EF4-FFF2-40B4-BE49-F238E27FC236}">
                <a16:creationId xmlns:a16="http://schemas.microsoft.com/office/drawing/2014/main" id="{F828BAD8-DEEF-41F1-A316-379AF6452ABE}"/>
              </a:ext>
            </a:extLst>
          </p:cNvPr>
          <p:cNvSpPr txBox="1"/>
          <p:nvPr/>
        </p:nvSpPr>
        <p:spPr>
          <a:xfrm>
            <a:off x="3262882" y="2220140"/>
            <a:ext cx="2471061" cy="350865"/>
          </a:xfrm>
          <a:prstGeom prst="rect">
            <a:avLst/>
          </a:prstGeom>
          <a:noFill/>
        </p:spPr>
        <p:txBody>
          <a:bodyPr wrap="none" lIns="91440" tIns="91440" rIns="91440" bIns="91440" rtlCol="0" anchor="ctr">
            <a:spAutoFit/>
          </a:bodyPr>
          <a:lstStyle/>
          <a:p>
            <a:pPr>
              <a:lnSpc>
                <a:spcPct val="90000"/>
              </a:lnSpc>
              <a:spcAft>
                <a:spcPts val="600"/>
              </a:spcAft>
            </a:pPr>
            <a:r>
              <a:rPr lang="fr-FR" sz="1200" i="1" dirty="0">
                <a:solidFill>
                  <a:schemeClr val="tx2"/>
                </a:solidFill>
              </a:rPr>
              <a:t>?</a:t>
            </a:r>
            <a:r>
              <a:rPr lang="fr-FR" sz="1200" i="1" dirty="0" err="1">
                <a:solidFill>
                  <a:schemeClr val="tx2"/>
                </a:solidFill>
              </a:rPr>
              <a:t>response_type</a:t>
            </a:r>
            <a:r>
              <a:rPr lang="fr-FR" sz="1200" i="1" dirty="0">
                <a:solidFill>
                  <a:schemeClr val="tx2"/>
                </a:solidFill>
              </a:rPr>
              <a:t>=</a:t>
            </a:r>
            <a:r>
              <a:rPr lang="fr-FR" sz="1200" i="1" dirty="0" err="1">
                <a:solidFill>
                  <a:schemeClr val="tx2"/>
                </a:solidFill>
              </a:rPr>
              <a:t>code&amp;client_id</a:t>
            </a:r>
            <a:r>
              <a:rPr lang="fr-FR" sz="1200" i="1" dirty="0">
                <a:solidFill>
                  <a:schemeClr val="tx2"/>
                </a:solidFill>
              </a:rPr>
              <a:t>=…</a:t>
            </a:r>
          </a:p>
        </p:txBody>
      </p:sp>
      <p:sp>
        <p:nvSpPr>
          <p:cNvPr id="92" name="TextBox 91">
            <a:extLst>
              <a:ext uri="{FF2B5EF4-FFF2-40B4-BE49-F238E27FC236}">
                <a16:creationId xmlns:a16="http://schemas.microsoft.com/office/drawing/2014/main" id="{707EFA7E-094A-4581-B48E-3309D2CCB614}"/>
              </a:ext>
            </a:extLst>
          </p:cNvPr>
          <p:cNvSpPr txBox="1"/>
          <p:nvPr/>
        </p:nvSpPr>
        <p:spPr>
          <a:xfrm>
            <a:off x="2092664" y="6217170"/>
            <a:ext cx="1483881"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a:solidFill>
                  <a:schemeClr val="tx2"/>
                </a:solidFill>
                <a:latin typeface="+mj-lt"/>
              </a:rPr>
              <a:t>Current user’s profile</a:t>
            </a:r>
          </a:p>
        </p:txBody>
      </p:sp>
      <p:sp>
        <p:nvSpPr>
          <p:cNvPr id="101" name="Rectangle 100">
            <a:extLst>
              <a:ext uri="{FF2B5EF4-FFF2-40B4-BE49-F238E27FC236}">
                <a16:creationId xmlns:a16="http://schemas.microsoft.com/office/drawing/2014/main" id="{EBEB101B-319B-40B0-8E62-99BFDE9E1DF0}"/>
              </a:ext>
            </a:extLst>
          </p:cNvPr>
          <p:cNvSpPr/>
          <p:nvPr/>
        </p:nvSpPr>
        <p:spPr bwMode="auto">
          <a:xfrm>
            <a:off x="258417" y="1729507"/>
            <a:ext cx="1166782" cy="324985"/>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solidFill>
                  <a:schemeClr val="tx2"/>
                </a:solidFill>
                <a:ea typeface="Segoe UI" pitchFamily="34" charset="0"/>
                <a:cs typeface="Segoe UI" pitchFamily="34" charset="0"/>
              </a:rPr>
              <a:t>Browser</a:t>
            </a:r>
          </a:p>
        </p:txBody>
      </p:sp>
      <p:cxnSp>
        <p:nvCxnSpPr>
          <p:cNvPr id="102" name="Straight Connector 101">
            <a:extLst>
              <a:ext uri="{FF2B5EF4-FFF2-40B4-BE49-F238E27FC236}">
                <a16:creationId xmlns:a16="http://schemas.microsoft.com/office/drawing/2014/main" id="{6128AE62-5FD5-4DFB-978E-60C5F9E39F11}"/>
              </a:ext>
            </a:extLst>
          </p:cNvPr>
          <p:cNvCxnSpPr>
            <a:cxnSpLocks/>
          </p:cNvCxnSpPr>
          <p:nvPr/>
        </p:nvCxnSpPr>
        <p:spPr>
          <a:xfrm>
            <a:off x="609061" y="2052226"/>
            <a:ext cx="0" cy="4535609"/>
          </a:xfrm>
          <a:prstGeom prst="line">
            <a:avLst/>
          </a:prstGeom>
          <a:ln w="381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3" name="TextBox 102">
            <a:extLst>
              <a:ext uri="{FF2B5EF4-FFF2-40B4-BE49-F238E27FC236}">
                <a16:creationId xmlns:a16="http://schemas.microsoft.com/office/drawing/2014/main" id="{271C2DB9-97F3-4854-A1BD-1520B0A03432}"/>
              </a:ext>
            </a:extLst>
          </p:cNvPr>
          <p:cNvSpPr txBox="1"/>
          <p:nvPr/>
        </p:nvSpPr>
        <p:spPr>
          <a:xfrm>
            <a:off x="626593" y="3684529"/>
            <a:ext cx="1156257" cy="1092607"/>
          </a:xfrm>
          <a:prstGeom prst="rect">
            <a:avLst/>
          </a:prstGeom>
          <a:noFill/>
        </p:spPr>
        <p:txBody>
          <a:bodyPr wrap="square" lIns="91440" tIns="91440" rIns="91440" bIns="91440" rtlCol="0" anchor="ctr">
            <a:spAutoFit/>
          </a:bodyPr>
          <a:lstStyle/>
          <a:p>
            <a:pPr>
              <a:lnSpc>
                <a:spcPct val="90000"/>
              </a:lnSpc>
              <a:spcAft>
                <a:spcPts val="600"/>
              </a:spcAft>
            </a:pPr>
            <a:r>
              <a:rPr lang="en-US" sz="1200" dirty="0">
                <a:solidFill>
                  <a:schemeClr val="tx2"/>
                </a:solidFill>
                <a:latin typeface="+mj-lt"/>
              </a:rPr>
              <a:t>Redirects to </a:t>
            </a:r>
            <a:r>
              <a:rPr lang="en-US" sz="1200" dirty="0" err="1">
                <a:solidFill>
                  <a:schemeClr val="tx2"/>
                </a:solidFill>
                <a:latin typeface="+mj-lt"/>
              </a:rPr>
              <a:t>RedirectURI</a:t>
            </a:r>
            <a:endParaRPr lang="en-US" sz="1200" dirty="0">
              <a:solidFill>
                <a:schemeClr val="tx2"/>
              </a:solidFill>
              <a:latin typeface="+mj-lt"/>
            </a:endParaRPr>
          </a:p>
          <a:p>
            <a:pPr>
              <a:lnSpc>
                <a:spcPct val="90000"/>
              </a:lnSpc>
              <a:spcAft>
                <a:spcPts val="600"/>
              </a:spcAft>
            </a:pPr>
            <a:r>
              <a:rPr lang="en-US" sz="1200" dirty="0" err="1">
                <a:solidFill>
                  <a:schemeClr val="tx2"/>
                </a:solidFill>
                <a:latin typeface="+mj-lt"/>
              </a:rPr>
              <a:t>id_token</a:t>
            </a:r>
            <a:r>
              <a:rPr lang="en-US" sz="1200" dirty="0">
                <a:solidFill>
                  <a:schemeClr val="tx2"/>
                </a:solidFill>
                <a:latin typeface="+mj-lt"/>
              </a:rPr>
              <a:t>, </a:t>
            </a:r>
            <a:r>
              <a:rPr lang="en-US" sz="1200" dirty="0" err="1">
                <a:solidFill>
                  <a:schemeClr val="tx2"/>
                </a:solidFill>
                <a:latin typeface="+mj-lt"/>
              </a:rPr>
              <a:t>authorization_code</a:t>
            </a:r>
            <a:endParaRPr lang="en-US" sz="1200" dirty="0">
              <a:solidFill>
                <a:schemeClr val="tx2"/>
              </a:solidFill>
              <a:latin typeface="+mj-lt"/>
            </a:endParaRPr>
          </a:p>
        </p:txBody>
      </p:sp>
      <p:cxnSp>
        <p:nvCxnSpPr>
          <p:cNvPr id="104" name="Straight Arrow Connector 103">
            <a:extLst>
              <a:ext uri="{FF2B5EF4-FFF2-40B4-BE49-F238E27FC236}">
                <a16:creationId xmlns:a16="http://schemas.microsoft.com/office/drawing/2014/main" id="{C7DBA3A9-9515-4828-884A-92406E5D2659}"/>
              </a:ext>
            </a:extLst>
          </p:cNvPr>
          <p:cNvCxnSpPr>
            <a:cxnSpLocks/>
          </p:cNvCxnSpPr>
          <p:nvPr/>
        </p:nvCxnSpPr>
        <p:spPr>
          <a:xfrm>
            <a:off x="609061" y="3446570"/>
            <a:ext cx="1295209" cy="0"/>
          </a:xfrm>
          <a:prstGeom prst="straightConnector1">
            <a:avLst/>
          </a:prstGeom>
          <a:ln w="12700">
            <a:solidFill>
              <a:schemeClr val="tx2"/>
            </a:solidFill>
            <a:prstDash val="lgDash"/>
            <a:headEnd type="none"/>
            <a:tailEnd type="triangle"/>
          </a:ln>
        </p:spPr>
        <p:style>
          <a:lnRef idx="1">
            <a:schemeClr val="accent1"/>
          </a:lnRef>
          <a:fillRef idx="0">
            <a:schemeClr val="accent1"/>
          </a:fillRef>
          <a:effectRef idx="0">
            <a:schemeClr val="accent1"/>
          </a:effectRef>
          <a:fontRef idx="minor">
            <a:schemeClr val="tx1"/>
          </a:fontRef>
        </p:style>
      </p:cxnSp>
      <p:sp>
        <p:nvSpPr>
          <p:cNvPr id="105" name="Rectangle 104">
            <a:extLst>
              <a:ext uri="{FF2B5EF4-FFF2-40B4-BE49-F238E27FC236}">
                <a16:creationId xmlns:a16="http://schemas.microsoft.com/office/drawing/2014/main" id="{26E9227C-2951-4B7D-BD83-1AA894B7C81D}"/>
              </a:ext>
            </a:extLst>
          </p:cNvPr>
          <p:cNvSpPr/>
          <p:nvPr/>
        </p:nvSpPr>
        <p:spPr bwMode="auto">
          <a:xfrm>
            <a:off x="1923023" y="3556787"/>
            <a:ext cx="1560775" cy="517065"/>
          </a:xfrm>
          <a:prstGeom prst="rect">
            <a:avLst/>
          </a:prstGeom>
          <a:solidFill>
            <a:schemeClr val="bg2">
              <a:lumMod val="95000"/>
            </a:schemeClr>
          </a:solidFill>
          <a:ln w="12700" cap="sq">
            <a:solidFill>
              <a:schemeClr val="accent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spAutoFit/>
          </a:bodyPr>
          <a:lstStyle/>
          <a:p>
            <a:pPr algn="ctr" defTabSz="932472" fontAlgn="base">
              <a:lnSpc>
                <a:spcPct val="90000"/>
              </a:lnSpc>
              <a:spcBef>
                <a:spcPct val="0"/>
              </a:spcBef>
              <a:spcAft>
                <a:spcPct val="0"/>
              </a:spcAft>
            </a:pPr>
            <a:r>
              <a:rPr lang="en-US" sz="1200" dirty="0">
                <a:solidFill>
                  <a:schemeClr val="accent1"/>
                </a:solidFill>
                <a:latin typeface="+mj-lt"/>
                <a:ea typeface="Segoe UI" pitchFamily="34" charset="0"/>
                <a:cs typeface="Segoe UI" pitchFamily="34" charset="0"/>
              </a:rPr>
              <a:t>Validates </a:t>
            </a:r>
            <a:r>
              <a:rPr lang="en-US" sz="1200" dirty="0" err="1">
                <a:solidFill>
                  <a:schemeClr val="accent1"/>
                </a:solidFill>
                <a:latin typeface="+mj-lt"/>
                <a:ea typeface="Segoe UI" pitchFamily="34" charset="0"/>
                <a:cs typeface="Segoe UI" pitchFamily="34" charset="0"/>
              </a:rPr>
              <a:t>id_token</a:t>
            </a:r>
            <a:r>
              <a:rPr lang="en-US" sz="1200" dirty="0">
                <a:solidFill>
                  <a:schemeClr val="accent1"/>
                </a:solidFill>
                <a:latin typeface="+mj-lt"/>
                <a:ea typeface="Segoe UI" pitchFamily="34" charset="0"/>
                <a:cs typeface="Segoe UI" pitchFamily="34" charset="0"/>
              </a:rPr>
              <a:t>, sets session cookie</a:t>
            </a:r>
          </a:p>
        </p:txBody>
      </p:sp>
      <p:sp>
        <p:nvSpPr>
          <p:cNvPr id="106" name="Rectangle 105">
            <a:extLst>
              <a:ext uri="{FF2B5EF4-FFF2-40B4-BE49-F238E27FC236}">
                <a16:creationId xmlns:a16="http://schemas.microsoft.com/office/drawing/2014/main" id="{87C591DC-9D27-4079-9B45-D199FD199DE4}"/>
              </a:ext>
            </a:extLst>
          </p:cNvPr>
          <p:cNvSpPr/>
          <p:nvPr/>
        </p:nvSpPr>
        <p:spPr bwMode="auto">
          <a:xfrm>
            <a:off x="10744737" y="5649104"/>
            <a:ext cx="1450565" cy="350865"/>
          </a:xfrm>
          <a:prstGeom prst="rect">
            <a:avLst/>
          </a:prstGeom>
          <a:solidFill>
            <a:schemeClr val="bg2">
              <a:lumMod val="95000"/>
            </a:schemeClr>
          </a:solidFill>
          <a:ln w="12700" cap="sq">
            <a:solidFill>
              <a:schemeClr val="accent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spAutoFit/>
          </a:bodyPr>
          <a:lstStyle/>
          <a:p>
            <a:pPr algn="ctr" defTabSz="932472" fontAlgn="base">
              <a:lnSpc>
                <a:spcPct val="90000"/>
              </a:lnSpc>
              <a:spcBef>
                <a:spcPct val="0"/>
              </a:spcBef>
              <a:spcAft>
                <a:spcPct val="0"/>
              </a:spcAft>
            </a:pPr>
            <a:r>
              <a:rPr lang="en-US" sz="1200" dirty="0">
                <a:solidFill>
                  <a:schemeClr val="accent1"/>
                </a:solidFill>
                <a:latin typeface="+mj-lt"/>
                <a:ea typeface="Segoe UI" pitchFamily="34" charset="0"/>
                <a:cs typeface="Segoe UI" pitchFamily="34" charset="0"/>
              </a:rPr>
              <a:t>Validates </a:t>
            </a:r>
            <a:r>
              <a:rPr lang="en-US" sz="1200" dirty="0" err="1">
                <a:solidFill>
                  <a:schemeClr val="accent1"/>
                </a:solidFill>
                <a:latin typeface="+mj-lt"/>
                <a:ea typeface="Segoe UI" pitchFamily="34" charset="0"/>
                <a:cs typeface="Segoe UI" pitchFamily="34" charset="0"/>
              </a:rPr>
              <a:t>id_token</a:t>
            </a:r>
            <a:endParaRPr lang="en-US" sz="1200" dirty="0">
              <a:solidFill>
                <a:schemeClr val="accent1"/>
              </a:solidFill>
              <a:latin typeface="+mj-lt"/>
              <a:ea typeface="Segoe UI" pitchFamily="34" charset="0"/>
              <a:cs typeface="Segoe UI" pitchFamily="34" charset="0"/>
            </a:endParaRPr>
          </a:p>
        </p:txBody>
      </p:sp>
    </p:spTree>
    <p:extLst>
      <p:ext uri="{BB962C8B-B14F-4D97-AF65-F5344CB8AC3E}">
        <p14:creationId xmlns:p14="http://schemas.microsoft.com/office/powerpoint/2010/main" val="3342124089"/>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9D6EB98-5DD4-4699-80F5-18A737D565C3}"/>
              </a:ext>
            </a:extLst>
          </p:cNvPr>
          <p:cNvSpPr/>
          <p:nvPr/>
        </p:nvSpPr>
        <p:spPr bwMode="auto">
          <a:xfrm>
            <a:off x="0" y="1503947"/>
            <a:ext cx="12436475" cy="4824664"/>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p:nvPr>
        </p:nvSpPr>
        <p:spPr/>
        <p:txBody>
          <a:bodyPr/>
          <a:lstStyle/>
          <a:p>
            <a:r>
              <a:rPr lang="en-US" dirty="0" err="1"/>
              <a:t>OpenID</a:t>
            </a:r>
            <a:r>
              <a:rPr lang="en-US" dirty="0"/>
              <a:t> Connect</a:t>
            </a:r>
          </a:p>
        </p:txBody>
      </p:sp>
      <p:sp>
        <p:nvSpPr>
          <p:cNvPr id="3" name="Rectangle 2"/>
          <p:cNvSpPr/>
          <p:nvPr/>
        </p:nvSpPr>
        <p:spPr>
          <a:xfrm>
            <a:off x="465138" y="1668243"/>
            <a:ext cx="10484285" cy="1569660"/>
          </a:xfrm>
          <a:prstGeom prst="rect">
            <a:avLst/>
          </a:prstGeom>
          <a:ln>
            <a:noFill/>
          </a:ln>
        </p:spPr>
        <p:txBody>
          <a:bodyPr wrap="square">
            <a:spAutoFit/>
          </a:bodyPr>
          <a:lstStyle/>
          <a:p>
            <a:r>
              <a:rPr lang="en-US" sz="1600" dirty="0">
                <a:latin typeface="+mj-lt"/>
              </a:rPr>
              <a:t>GET</a:t>
            </a:r>
            <a:r>
              <a:rPr lang="en-US" sz="1600" dirty="0">
                <a:latin typeface="Consolas" panose="020B0609020204030204" pitchFamily="49" charset="0"/>
              </a:rPr>
              <a:t> https://login.microsoftonline.com/common/oauth2/v2.0/authorize</a:t>
            </a:r>
          </a:p>
          <a:p>
            <a:r>
              <a:rPr lang="en-US" sz="1600" dirty="0">
                <a:latin typeface="Consolas" panose="020B0609020204030204" pitchFamily="49" charset="0"/>
              </a:rPr>
              <a:t>?</a:t>
            </a:r>
            <a:r>
              <a:rPr lang="en-US" sz="1600" dirty="0" err="1">
                <a:latin typeface="Consolas" panose="020B0609020204030204" pitchFamily="49" charset="0"/>
              </a:rPr>
              <a:t>client_id</a:t>
            </a:r>
            <a:r>
              <a:rPr lang="en-US" sz="1600" dirty="0">
                <a:latin typeface="Consolas" panose="020B0609020204030204" pitchFamily="49" charset="0"/>
              </a:rPr>
              <a:t>=cae0f9e6-1e83-4958-864e-53146ae484f4</a:t>
            </a:r>
          </a:p>
          <a:p>
            <a:r>
              <a:rPr lang="en-US" sz="1600" dirty="0">
                <a:latin typeface="Consolas" panose="020B0609020204030204" pitchFamily="49" charset="0"/>
              </a:rPr>
              <a:t>&amp;</a:t>
            </a:r>
            <a:r>
              <a:rPr lang="en-US" sz="1600" dirty="0" err="1">
                <a:latin typeface="Consolas" panose="020B0609020204030204" pitchFamily="49" charset="0"/>
              </a:rPr>
              <a:t>redirect_uri</a:t>
            </a:r>
            <a:r>
              <a:rPr lang="en-US" sz="1600" dirty="0">
                <a:latin typeface="Consolas" panose="020B0609020204030204" pitchFamily="49" charset="0"/>
              </a:rPr>
              <a:t>=https%3a%2f%2flocalhost%3a44316%2f</a:t>
            </a:r>
          </a:p>
          <a:p>
            <a:r>
              <a:rPr lang="en-US" sz="1600" dirty="0">
                <a:latin typeface="Consolas" panose="020B0609020204030204" pitchFamily="49" charset="0"/>
              </a:rPr>
              <a:t>&amp;</a:t>
            </a:r>
            <a:r>
              <a:rPr lang="en-US" sz="1600" dirty="0" err="1">
                <a:latin typeface="Consolas" panose="020B0609020204030204" pitchFamily="49" charset="0"/>
              </a:rPr>
              <a:t>response_mode</a:t>
            </a:r>
            <a:r>
              <a:rPr lang="en-US" sz="1600" dirty="0">
                <a:latin typeface="Consolas" panose="020B0609020204030204" pitchFamily="49" charset="0"/>
              </a:rPr>
              <a:t>=</a:t>
            </a:r>
            <a:r>
              <a:rPr lang="en-US" sz="1600" dirty="0" err="1">
                <a:latin typeface="Consolas" panose="020B0609020204030204" pitchFamily="49" charset="0"/>
              </a:rPr>
              <a:t>form_post</a:t>
            </a:r>
            <a:endParaRPr lang="en-US" sz="1600" dirty="0">
              <a:latin typeface="Consolas" panose="020B0609020204030204" pitchFamily="49" charset="0"/>
            </a:endParaRPr>
          </a:p>
          <a:p>
            <a:r>
              <a:rPr lang="en-US" sz="1600" dirty="0">
                <a:latin typeface="Consolas" panose="020B0609020204030204" pitchFamily="49" charset="0"/>
              </a:rPr>
              <a:t>&amp;</a:t>
            </a:r>
            <a:r>
              <a:rPr lang="en-US" sz="1600" dirty="0" err="1">
                <a:latin typeface="Consolas" panose="020B0609020204030204" pitchFamily="49" charset="0"/>
              </a:rPr>
              <a:t>response_type</a:t>
            </a:r>
            <a:r>
              <a:rPr lang="en-US" sz="1600" dirty="0">
                <a:latin typeface="Consolas" panose="020B0609020204030204" pitchFamily="49" charset="0"/>
              </a:rPr>
              <a:t>=</a:t>
            </a:r>
            <a:r>
              <a:rPr lang="en-US" sz="1600" dirty="0" err="1">
                <a:latin typeface="Consolas" panose="020B0609020204030204" pitchFamily="49" charset="0"/>
              </a:rPr>
              <a:t>id_token</a:t>
            </a:r>
            <a:endParaRPr lang="en-US" sz="1600" dirty="0">
              <a:latin typeface="Consolas" panose="020B0609020204030204" pitchFamily="49" charset="0"/>
            </a:endParaRPr>
          </a:p>
          <a:p>
            <a:r>
              <a:rPr lang="en-US" sz="1600" dirty="0">
                <a:latin typeface="Consolas" panose="020B0609020204030204" pitchFamily="49" charset="0"/>
              </a:rPr>
              <a:t>&amp;scope=</a:t>
            </a:r>
            <a:r>
              <a:rPr lang="en-US" sz="1600" dirty="0" err="1">
                <a:latin typeface="Consolas" panose="020B0609020204030204" pitchFamily="49" charset="0"/>
              </a:rPr>
              <a:t>openid+profile</a:t>
            </a:r>
            <a:endParaRPr lang="en-US" sz="1600" dirty="0">
              <a:latin typeface="Consolas" panose="020B0609020204030204" pitchFamily="49" charset="0"/>
            </a:endParaRPr>
          </a:p>
        </p:txBody>
      </p:sp>
      <p:sp>
        <p:nvSpPr>
          <p:cNvPr id="5" name="TextBox 4"/>
          <p:cNvSpPr txBox="1"/>
          <p:nvPr/>
        </p:nvSpPr>
        <p:spPr>
          <a:xfrm>
            <a:off x="368882" y="3402199"/>
            <a:ext cx="10484285" cy="2905411"/>
          </a:xfrm>
          <a:prstGeom prst="rect">
            <a:avLst/>
          </a:prstGeom>
          <a:noFill/>
          <a:ln>
            <a:noFill/>
          </a:ln>
        </p:spPr>
        <p:txBody>
          <a:bodyPr wrap="square" lIns="182880" tIns="146304" rIns="182880" bIns="146304" rtlCol="0">
            <a:spAutoFit/>
          </a:bodyPr>
          <a:lstStyle/>
          <a:p>
            <a:pPr>
              <a:lnSpc>
                <a:spcPct val="90000"/>
              </a:lnSpc>
              <a:spcAft>
                <a:spcPts val="600"/>
              </a:spcAft>
            </a:pPr>
            <a:r>
              <a:rPr lang="en-US" sz="1600" dirty="0">
                <a:latin typeface="Consolas" panose="020B0609020204030204" pitchFamily="49" charset="0"/>
              </a:rPr>
              <a:t>&lt;html&gt;&lt;head&gt;&lt;title&gt;Working...&lt;/title&gt;&lt;/head&gt;</a:t>
            </a:r>
          </a:p>
          <a:p>
            <a:pPr>
              <a:lnSpc>
                <a:spcPct val="90000"/>
              </a:lnSpc>
              <a:spcAft>
                <a:spcPts val="600"/>
              </a:spcAft>
            </a:pPr>
            <a:r>
              <a:rPr lang="en-US" sz="1600" dirty="0">
                <a:latin typeface="Consolas" panose="020B0609020204030204" pitchFamily="49" charset="0"/>
              </a:rPr>
              <a:t>&lt;body&gt;</a:t>
            </a:r>
          </a:p>
          <a:p>
            <a:pPr>
              <a:lnSpc>
                <a:spcPct val="90000"/>
              </a:lnSpc>
              <a:spcAft>
                <a:spcPts val="600"/>
              </a:spcAft>
            </a:pPr>
            <a:r>
              <a:rPr lang="en-US" sz="1600" dirty="0">
                <a:latin typeface="Consolas" panose="020B0609020204030204" pitchFamily="49" charset="0"/>
              </a:rPr>
              <a:t>&lt;form method="POST" name="</a:t>
            </a:r>
            <a:r>
              <a:rPr lang="en-US" sz="1600" dirty="0" err="1">
                <a:latin typeface="Consolas" panose="020B0609020204030204" pitchFamily="49" charset="0"/>
              </a:rPr>
              <a:t>hiddenform</a:t>
            </a:r>
            <a:r>
              <a:rPr lang="en-US" sz="1600" dirty="0">
                <a:latin typeface="Consolas" panose="020B0609020204030204" pitchFamily="49" charset="0"/>
              </a:rPr>
              <a:t>" </a:t>
            </a:r>
          </a:p>
          <a:p>
            <a:pPr>
              <a:lnSpc>
                <a:spcPct val="90000"/>
              </a:lnSpc>
              <a:spcAft>
                <a:spcPts val="600"/>
              </a:spcAft>
            </a:pPr>
            <a:r>
              <a:rPr lang="en-US" sz="1600" dirty="0">
                <a:latin typeface="Consolas" panose="020B0609020204030204" pitchFamily="49" charset="0"/>
              </a:rPr>
              <a:t>   action="https://localhost:44316/"&gt;</a:t>
            </a:r>
          </a:p>
          <a:p>
            <a:pPr>
              <a:lnSpc>
                <a:spcPct val="90000"/>
              </a:lnSpc>
              <a:spcAft>
                <a:spcPts val="600"/>
              </a:spcAft>
            </a:pPr>
            <a:r>
              <a:rPr lang="en-US" sz="1600" dirty="0">
                <a:latin typeface="Consolas" panose="020B0609020204030204" pitchFamily="49" charset="0"/>
              </a:rPr>
              <a:t>&lt;input type="hidden" name="</a:t>
            </a:r>
            <a:r>
              <a:rPr lang="en-US" sz="1600" dirty="0" err="1">
                <a:latin typeface="Consolas" panose="020B0609020204030204" pitchFamily="49" charset="0"/>
              </a:rPr>
              <a:t>id_token</a:t>
            </a:r>
            <a:r>
              <a:rPr lang="en-US" sz="1600" dirty="0">
                <a:latin typeface="Consolas" panose="020B0609020204030204" pitchFamily="49" charset="0"/>
              </a:rPr>
              <a:t>" </a:t>
            </a:r>
          </a:p>
          <a:p>
            <a:pPr>
              <a:lnSpc>
                <a:spcPct val="90000"/>
              </a:lnSpc>
              <a:spcAft>
                <a:spcPts val="600"/>
              </a:spcAft>
            </a:pPr>
            <a:r>
              <a:rPr lang="en-US" sz="1600" dirty="0">
                <a:latin typeface="Consolas" panose="020B0609020204030204" pitchFamily="49" charset="0"/>
              </a:rPr>
              <a:t>   value="eyJ0eXAiOh…JrhVUBqI-7prByC5-NAvmjI5Q" /&gt;</a:t>
            </a:r>
          </a:p>
          <a:p>
            <a:pPr>
              <a:lnSpc>
                <a:spcPct val="90000"/>
              </a:lnSpc>
              <a:spcAft>
                <a:spcPts val="600"/>
              </a:spcAft>
            </a:pPr>
            <a:r>
              <a:rPr lang="en-US" sz="1600" dirty="0">
                <a:latin typeface="Consolas" panose="020B0609020204030204" pitchFamily="49" charset="0"/>
              </a:rPr>
              <a:t>&lt;/form&gt;</a:t>
            </a:r>
          </a:p>
          <a:p>
            <a:pPr>
              <a:lnSpc>
                <a:spcPct val="90000"/>
              </a:lnSpc>
              <a:spcAft>
                <a:spcPts val="600"/>
              </a:spcAft>
            </a:pPr>
            <a:r>
              <a:rPr lang="en-US" sz="1600" dirty="0">
                <a:latin typeface="Consolas" panose="020B0609020204030204" pitchFamily="49" charset="0"/>
              </a:rPr>
              <a:t>&lt;script language="</a:t>
            </a:r>
            <a:r>
              <a:rPr lang="en-US" sz="1600" dirty="0" err="1">
                <a:latin typeface="Consolas" panose="020B0609020204030204" pitchFamily="49" charset="0"/>
              </a:rPr>
              <a:t>javascript</a:t>
            </a:r>
            <a:r>
              <a:rPr lang="en-US" sz="1600" dirty="0">
                <a:latin typeface="Consolas" panose="020B0609020204030204" pitchFamily="49" charset="0"/>
              </a:rPr>
              <a:t>"&gt;</a:t>
            </a:r>
            <a:r>
              <a:rPr lang="en-US" sz="1600" dirty="0" err="1">
                <a:latin typeface="Consolas" panose="020B0609020204030204" pitchFamily="49" charset="0"/>
              </a:rPr>
              <a:t>document.forms</a:t>
            </a:r>
            <a:r>
              <a:rPr lang="en-US" sz="1600" dirty="0">
                <a:latin typeface="Consolas" panose="020B0609020204030204" pitchFamily="49" charset="0"/>
              </a:rPr>
              <a:t>[0].submit();&lt;/script&gt;</a:t>
            </a:r>
          </a:p>
          <a:p>
            <a:pPr>
              <a:lnSpc>
                <a:spcPct val="90000"/>
              </a:lnSpc>
              <a:spcAft>
                <a:spcPts val="600"/>
              </a:spcAft>
            </a:pPr>
            <a:r>
              <a:rPr lang="en-US" sz="1600" dirty="0">
                <a:latin typeface="Consolas" panose="020B0609020204030204" pitchFamily="49" charset="0"/>
              </a:rPr>
              <a:t>&lt;/body&gt;&lt;/html&gt;</a:t>
            </a:r>
          </a:p>
        </p:txBody>
      </p:sp>
    </p:spTree>
    <p:extLst>
      <p:ext uri="{BB962C8B-B14F-4D97-AF65-F5344CB8AC3E}">
        <p14:creationId xmlns:p14="http://schemas.microsoft.com/office/powerpoint/2010/main" val="3125164034"/>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65138" y="960438"/>
            <a:ext cx="4976292" cy="917575"/>
          </a:xfrm>
        </p:spPr>
        <p:txBody>
          <a:bodyPr/>
          <a:lstStyle/>
          <a:p>
            <a:r>
              <a:rPr lang="en-US" sz="2800" dirty="0"/>
              <a:t>Authenticating applications with Microsoft Graph API</a:t>
            </a:r>
          </a:p>
        </p:txBody>
      </p:sp>
      <p:sp>
        <p:nvSpPr>
          <p:cNvPr id="5" name="Text Placeholder 4"/>
          <p:cNvSpPr>
            <a:spLocks noGrp="1"/>
          </p:cNvSpPr>
          <p:nvPr>
            <p:ph type="body" sz="quarter" idx="10"/>
          </p:nvPr>
        </p:nvSpPr>
        <p:spPr>
          <a:xfrm>
            <a:off x="465137" y="2574721"/>
            <a:ext cx="4346705" cy="3862387"/>
          </a:xfrm>
        </p:spPr>
        <p:txBody>
          <a:bodyPr/>
          <a:lstStyle/>
          <a:p>
            <a:pPr>
              <a:spcBef>
                <a:spcPts val="1200"/>
              </a:spcBef>
            </a:pPr>
            <a:r>
              <a:rPr lang="en-US" sz="2000" dirty="0"/>
              <a:t>Endpoints v1/v2</a:t>
            </a:r>
          </a:p>
          <a:p>
            <a:pPr>
              <a:spcBef>
                <a:spcPts val="1200"/>
              </a:spcBef>
            </a:pPr>
            <a:r>
              <a:rPr lang="en-US" sz="2000" dirty="0"/>
              <a:t>App registration</a:t>
            </a:r>
          </a:p>
          <a:p>
            <a:pPr>
              <a:spcBef>
                <a:spcPts val="1200"/>
              </a:spcBef>
            </a:pPr>
            <a:r>
              <a:rPr lang="en-US" sz="2000" dirty="0"/>
              <a:t>Authorization code grant</a:t>
            </a:r>
          </a:p>
          <a:p>
            <a:pPr>
              <a:spcBef>
                <a:spcPts val="1200"/>
              </a:spcBef>
            </a:pPr>
            <a:r>
              <a:rPr lang="en-US" sz="2000" dirty="0"/>
              <a:t>Implicit grant</a:t>
            </a:r>
          </a:p>
          <a:p>
            <a:pPr>
              <a:spcBef>
                <a:spcPts val="1200"/>
              </a:spcBef>
            </a:pPr>
            <a:r>
              <a:rPr lang="en-US" sz="2000" dirty="0"/>
              <a:t>Client credentials grant</a:t>
            </a:r>
          </a:p>
          <a:p>
            <a:pPr>
              <a:spcBef>
                <a:spcPts val="1200"/>
              </a:spcBef>
            </a:pPr>
            <a:endParaRPr lang="en-US" sz="2000" dirty="0"/>
          </a:p>
        </p:txBody>
      </p:sp>
      <p:pic>
        <p:nvPicPr>
          <p:cNvPr id="8" name="Picture 7">
            <a:extLst>
              <a:ext uri="{FF2B5EF4-FFF2-40B4-BE49-F238E27FC236}">
                <a16:creationId xmlns:a16="http://schemas.microsoft.com/office/drawing/2014/main" id="{47B0580E-E9F8-4385-9AA1-0CA4D35BFAC4}"/>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r="13137"/>
          <a:stretch/>
        </p:blipFill>
        <p:spPr>
          <a:xfrm flipH="1">
            <a:off x="5544766" y="1"/>
            <a:ext cx="6891708" cy="6994524"/>
          </a:xfrm>
          <a:prstGeom prst="rect">
            <a:avLst/>
          </a:prstGeom>
        </p:spPr>
      </p:pic>
    </p:spTree>
    <p:extLst>
      <p:ext uri="{BB962C8B-B14F-4D97-AF65-F5344CB8AC3E}">
        <p14:creationId xmlns:p14="http://schemas.microsoft.com/office/powerpoint/2010/main" val="13504683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p:bldLst>
  </p:timing>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52BE086-E957-408A-9962-9B7754CC407A}"/>
              </a:ext>
            </a:extLst>
          </p:cNvPr>
          <p:cNvSpPr/>
          <p:nvPr/>
        </p:nvSpPr>
        <p:spPr bwMode="auto">
          <a:xfrm>
            <a:off x="0" y="1503947"/>
            <a:ext cx="12436475" cy="4824664"/>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p:nvPr>
        </p:nvSpPr>
        <p:spPr/>
        <p:txBody>
          <a:bodyPr/>
          <a:lstStyle/>
          <a:p>
            <a:r>
              <a:rPr lang="en-US" dirty="0"/>
              <a:t>OWIN </a:t>
            </a:r>
            <a:r>
              <a:rPr lang="en-US" dirty="0" err="1"/>
              <a:t>OpenID</a:t>
            </a:r>
            <a:r>
              <a:rPr lang="en-US" dirty="0"/>
              <a:t> Connect middleware and v2 endpoint</a:t>
            </a:r>
          </a:p>
        </p:txBody>
      </p:sp>
      <p:sp>
        <p:nvSpPr>
          <p:cNvPr id="5" name="Rectangle 4"/>
          <p:cNvSpPr/>
          <p:nvPr/>
        </p:nvSpPr>
        <p:spPr>
          <a:xfrm>
            <a:off x="380916" y="1746454"/>
            <a:ext cx="11383183" cy="4339650"/>
          </a:xfrm>
          <a:prstGeom prst="rect">
            <a:avLst/>
          </a:prstGeom>
          <a:ln>
            <a:noFill/>
          </a:ln>
        </p:spPr>
        <p:txBody>
          <a:bodyPr wrap="square">
            <a:spAutoFit/>
          </a:bodyPr>
          <a:lstStyle/>
          <a:p>
            <a:r>
              <a:rPr lang="en-US" sz="1600" dirty="0">
                <a:solidFill>
                  <a:srgbClr val="0000FF"/>
                </a:solidFill>
                <a:latin typeface="Consolas" panose="020B0609020204030204" pitchFamily="49" charset="0"/>
              </a:rPr>
              <a:t>public</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void</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ConfigureAuth</a:t>
            </a:r>
            <a:r>
              <a:rPr lang="en-US" sz="1600" dirty="0">
                <a:solidFill>
                  <a:srgbClr val="000000"/>
                </a:solidFill>
                <a:latin typeface="Consolas" panose="020B0609020204030204" pitchFamily="49" charset="0"/>
              </a:rPr>
              <a:t>(</a:t>
            </a:r>
            <a:r>
              <a:rPr lang="en-US" sz="1600" dirty="0" err="1">
                <a:solidFill>
                  <a:srgbClr val="2B91AF"/>
                </a:solidFill>
                <a:latin typeface="Consolas" panose="020B0609020204030204" pitchFamily="49" charset="0"/>
              </a:rPr>
              <a:t>IAppBuilder</a:t>
            </a:r>
            <a:r>
              <a:rPr lang="en-US" sz="1600" dirty="0">
                <a:solidFill>
                  <a:srgbClr val="000000"/>
                </a:solidFill>
                <a:latin typeface="Consolas" panose="020B0609020204030204" pitchFamily="49" charset="0"/>
              </a:rPr>
              <a:t> app)</a:t>
            </a:r>
          </a:p>
          <a:p>
            <a:r>
              <a:rPr lang="en-US" sz="1600" dirty="0">
                <a:solidFill>
                  <a:srgbClr val="000000"/>
                </a:solidFill>
                <a:latin typeface="Consolas" panose="020B0609020204030204" pitchFamily="49" charset="0"/>
              </a:rPr>
              <a:t>{</a:t>
            </a:r>
          </a:p>
          <a:p>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app.SetDefaultSignInAsAuthenticationType</a:t>
            </a:r>
            <a:r>
              <a:rPr lang="en-US" sz="1600" dirty="0">
                <a:solidFill>
                  <a:srgbClr val="000000"/>
                </a:solidFill>
                <a:latin typeface="Consolas" panose="020B0609020204030204" pitchFamily="49" charset="0"/>
              </a:rPr>
              <a:t>(</a:t>
            </a:r>
            <a:r>
              <a:rPr lang="en-US" sz="1600" dirty="0" err="1">
                <a:solidFill>
                  <a:srgbClr val="2B91AF"/>
                </a:solidFill>
                <a:latin typeface="Consolas" panose="020B0609020204030204" pitchFamily="49" charset="0"/>
              </a:rPr>
              <a:t>CookieAuthenticationDefaults</a:t>
            </a:r>
            <a:r>
              <a:rPr lang="en-US" sz="1600" dirty="0" err="1">
                <a:solidFill>
                  <a:srgbClr val="000000"/>
                </a:solidFill>
                <a:latin typeface="Consolas" panose="020B0609020204030204" pitchFamily="49" charset="0"/>
              </a:rPr>
              <a:t>.AuthenticationType</a:t>
            </a:r>
            <a:r>
              <a:rPr lang="en-US" sz="1600" dirty="0">
                <a:solidFill>
                  <a:srgbClr val="000000"/>
                </a:solidFill>
                <a:latin typeface="Consolas" panose="020B0609020204030204" pitchFamily="49" charset="0"/>
              </a:rPr>
              <a:t>);</a:t>
            </a:r>
          </a:p>
          <a:p>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app.UseCookieAuthentication</a:t>
            </a:r>
            <a:r>
              <a:rPr lang="en-US" sz="1600" dirty="0">
                <a:solidFill>
                  <a:srgbClr val="000000"/>
                </a:solidFill>
                <a:latin typeface="Consolas" panose="020B0609020204030204" pitchFamily="49" charset="0"/>
              </a:rPr>
              <a:t>(</a:t>
            </a:r>
            <a:r>
              <a:rPr lang="en-US" sz="1600" dirty="0">
                <a:solidFill>
                  <a:srgbClr val="0000FF"/>
                </a:solidFill>
                <a:latin typeface="Consolas" panose="020B0609020204030204" pitchFamily="49" charset="0"/>
              </a:rPr>
              <a:t>new</a:t>
            </a:r>
            <a:r>
              <a:rPr lang="en-US" sz="1600" dirty="0">
                <a:solidFill>
                  <a:srgbClr val="000000"/>
                </a:solidFill>
                <a:latin typeface="Consolas" panose="020B0609020204030204" pitchFamily="49" charset="0"/>
              </a:rPr>
              <a:t> </a:t>
            </a:r>
            <a:r>
              <a:rPr lang="en-US" sz="1600" dirty="0" err="1">
                <a:solidFill>
                  <a:srgbClr val="2B91AF"/>
                </a:solidFill>
                <a:latin typeface="Consolas" panose="020B0609020204030204" pitchFamily="49" charset="0"/>
              </a:rPr>
              <a:t>CookieAuthenticationOptions</a:t>
            </a:r>
            <a:r>
              <a:rPr lang="en-US" sz="1600" dirty="0">
                <a:solidFill>
                  <a:srgbClr val="000000"/>
                </a:solidFill>
                <a:latin typeface="Consolas" panose="020B0609020204030204" pitchFamily="49" charset="0"/>
              </a:rPr>
              <a:t>());</a:t>
            </a:r>
          </a:p>
          <a:p>
            <a:endParaRPr lang="en-US" sz="1600" dirty="0">
              <a:solidFill>
                <a:srgbClr val="000000"/>
              </a:solidFill>
              <a:latin typeface="Consolas" panose="020B0609020204030204" pitchFamily="49" charset="0"/>
            </a:endParaRPr>
          </a:p>
          <a:p>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app.UseOpenIdConnectAuthentication</a:t>
            </a:r>
            <a:r>
              <a:rPr lang="en-US" sz="1600" dirty="0">
                <a:solidFill>
                  <a:srgbClr val="000000"/>
                </a:solidFill>
                <a:latin typeface="Consolas" panose="020B0609020204030204" pitchFamily="49" charset="0"/>
              </a:rPr>
              <a:t>(</a:t>
            </a:r>
          </a:p>
          <a:p>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new</a:t>
            </a:r>
            <a:r>
              <a:rPr lang="en-US" sz="1600" dirty="0">
                <a:solidFill>
                  <a:srgbClr val="000000"/>
                </a:solidFill>
                <a:latin typeface="Consolas" panose="020B0609020204030204" pitchFamily="49" charset="0"/>
              </a:rPr>
              <a:t> </a:t>
            </a:r>
            <a:r>
              <a:rPr lang="en-US" sz="1600" dirty="0" err="1">
                <a:solidFill>
                  <a:srgbClr val="2B91AF"/>
                </a:solidFill>
                <a:latin typeface="Consolas" panose="020B0609020204030204" pitchFamily="49" charset="0"/>
              </a:rPr>
              <a:t>OpenIdConnectAuthenticationOptions</a:t>
            </a:r>
            <a:endParaRPr lang="en-US" sz="1600" dirty="0">
              <a:solidFill>
                <a:srgbClr val="000000"/>
              </a:solidFill>
              <a:latin typeface="Consolas" panose="020B0609020204030204" pitchFamily="49" charset="0"/>
            </a:endParaRPr>
          </a:p>
          <a:p>
            <a:r>
              <a:rPr lang="en-US" sz="1600" dirty="0">
                <a:solidFill>
                  <a:srgbClr val="000000"/>
                </a:solidFill>
                <a:latin typeface="Consolas" panose="020B0609020204030204" pitchFamily="49" charset="0"/>
              </a:rPr>
              <a:t>        {</a:t>
            </a:r>
          </a:p>
          <a:p>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ClientId</a:t>
            </a:r>
            <a:r>
              <a:rPr lang="en-US" sz="1600" dirty="0">
                <a:solidFill>
                  <a:srgbClr val="000000"/>
                </a:solidFill>
                <a:latin typeface="Consolas" panose="020B0609020204030204" pitchFamily="49" charset="0"/>
              </a:rPr>
              <a:t> = </a:t>
            </a:r>
            <a:r>
              <a:rPr lang="en-US" sz="1600" dirty="0" err="1">
                <a:solidFill>
                  <a:srgbClr val="000000"/>
                </a:solidFill>
                <a:latin typeface="Consolas" panose="020B0609020204030204" pitchFamily="49" charset="0"/>
              </a:rPr>
              <a:t>appId</a:t>
            </a:r>
            <a:r>
              <a:rPr lang="en-US" sz="1600" dirty="0">
                <a:solidFill>
                  <a:srgbClr val="000000"/>
                </a:solidFill>
                <a:latin typeface="Consolas" panose="020B0609020204030204" pitchFamily="49" charset="0"/>
              </a:rPr>
              <a:t>,</a:t>
            </a:r>
          </a:p>
          <a:p>
            <a:r>
              <a:rPr lang="en-US" sz="1600" dirty="0">
                <a:solidFill>
                  <a:srgbClr val="000000"/>
                </a:solidFill>
                <a:latin typeface="Consolas" panose="020B0609020204030204" pitchFamily="49" charset="0"/>
              </a:rPr>
              <a:t>            Authority = </a:t>
            </a:r>
            <a:r>
              <a:rPr lang="en-US" sz="1600" dirty="0">
                <a:solidFill>
                  <a:srgbClr val="A31515"/>
                </a:solidFill>
                <a:latin typeface="Consolas" panose="020B0609020204030204" pitchFamily="49" charset="0"/>
              </a:rPr>
              <a:t>"https://login.microsoftonline.com/common/v2.0"</a:t>
            </a:r>
            <a:r>
              <a:rPr lang="en-US" sz="1600" dirty="0">
                <a:solidFill>
                  <a:srgbClr val="000000"/>
                </a:solidFill>
                <a:latin typeface="Consolas" panose="020B0609020204030204" pitchFamily="49" charset="0"/>
              </a:rPr>
              <a:t>,</a:t>
            </a:r>
          </a:p>
          <a:p>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PostLogoutRedirectUri</a:t>
            </a:r>
            <a:r>
              <a:rPr lang="en-US" sz="1600" dirty="0">
                <a:solidFill>
                  <a:srgbClr val="000000"/>
                </a:solidFill>
                <a:latin typeface="Consolas" panose="020B0609020204030204" pitchFamily="49" charset="0"/>
              </a:rPr>
              <a:t> = </a:t>
            </a:r>
            <a:r>
              <a:rPr lang="en-US" sz="1600" dirty="0" err="1">
                <a:solidFill>
                  <a:srgbClr val="000000"/>
                </a:solidFill>
                <a:latin typeface="Consolas" panose="020B0609020204030204" pitchFamily="49" charset="0"/>
              </a:rPr>
              <a:t>redirectUri</a:t>
            </a:r>
            <a:r>
              <a:rPr lang="en-US" sz="1600" dirty="0">
                <a:solidFill>
                  <a:srgbClr val="000000"/>
                </a:solidFill>
                <a:latin typeface="Consolas" panose="020B0609020204030204" pitchFamily="49" charset="0"/>
              </a:rPr>
              <a:t>,</a:t>
            </a:r>
          </a:p>
          <a:p>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RedirectUri</a:t>
            </a:r>
            <a:r>
              <a:rPr lang="en-US" sz="1600" dirty="0">
                <a:solidFill>
                  <a:srgbClr val="000000"/>
                </a:solidFill>
                <a:latin typeface="Consolas" panose="020B0609020204030204" pitchFamily="49" charset="0"/>
              </a:rPr>
              <a:t> = </a:t>
            </a:r>
            <a:r>
              <a:rPr lang="en-US" sz="1600" dirty="0" err="1">
                <a:solidFill>
                  <a:srgbClr val="000000"/>
                </a:solidFill>
                <a:latin typeface="Consolas" panose="020B0609020204030204" pitchFamily="49" charset="0"/>
              </a:rPr>
              <a:t>redirectUri</a:t>
            </a:r>
            <a:r>
              <a:rPr lang="en-US" sz="1600" dirty="0">
                <a:solidFill>
                  <a:srgbClr val="000000"/>
                </a:solidFill>
                <a:latin typeface="Consolas" panose="020B0609020204030204" pitchFamily="49" charset="0"/>
              </a:rPr>
              <a:t>,</a:t>
            </a:r>
          </a:p>
          <a:p>
            <a:r>
              <a:rPr lang="en-US" sz="1600" dirty="0">
                <a:solidFill>
                  <a:srgbClr val="000000"/>
                </a:solidFill>
                <a:latin typeface="Consolas" panose="020B0609020204030204" pitchFamily="49" charset="0"/>
              </a:rPr>
              <a:t>            Scope = </a:t>
            </a:r>
            <a:r>
              <a:rPr lang="en-US" sz="1600" dirty="0">
                <a:solidFill>
                  <a:srgbClr val="A31515"/>
                </a:solidFill>
                <a:latin typeface="Consolas" panose="020B0609020204030204" pitchFamily="49" charset="0"/>
              </a:rPr>
              <a:t>"</a:t>
            </a:r>
            <a:r>
              <a:rPr lang="en-US" sz="1600" dirty="0" err="1">
                <a:solidFill>
                  <a:srgbClr val="A31515"/>
                </a:solidFill>
                <a:latin typeface="Consolas" panose="020B0609020204030204" pitchFamily="49" charset="0"/>
              </a:rPr>
              <a:t>openid</a:t>
            </a:r>
            <a:r>
              <a:rPr lang="en-US" sz="1600" dirty="0">
                <a:solidFill>
                  <a:srgbClr val="A31515"/>
                </a:solidFill>
                <a:latin typeface="Consolas" panose="020B0609020204030204" pitchFamily="49" charset="0"/>
              </a:rPr>
              <a:t> email profile </a:t>
            </a:r>
            <a:r>
              <a:rPr lang="en-US" sz="1600" dirty="0" err="1">
                <a:solidFill>
                  <a:srgbClr val="A31515"/>
                </a:solidFill>
                <a:latin typeface="Consolas" panose="020B0609020204030204" pitchFamily="49" charset="0"/>
              </a:rPr>
              <a:t>offline_access</a:t>
            </a:r>
            <a:r>
              <a:rPr lang="en-US" sz="1600" dirty="0">
                <a:solidFill>
                  <a:srgbClr val="A31515"/>
                </a:solidFill>
                <a:latin typeface="Consolas" panose="020B0609020204030204" pitchFamily="49" charset="0"/>
              </a:rPr>
              <a:t> "</a:t>
            </a:r>
            <a:r>
              <a:rPr lang="en-US" sz="1600" dirty="0">
                <a:solidFill>
                  <a:srgbClr val="000000"/>
                </a:solidFill>
                <a:latin typeface="Consolas" panose="020B0609020204030204" pitchFamily="49" charset="0"/>
              </a:rPr>
              <a:t> + </a:t>
            </a:r>
            <a:r>
              <a:rPr lang="en-US" sz="1600" dirty="0" err="1">
                <a:solidFill>
                  <a:srgbClr val="000000"/>
                </a:solidFill>
                <a:latin typeface="Consolas" panose="020B0609020204030204" pitchFamily="49" charset="0"/>
              </a:rPr>
              <a:t>graphScopes</a:t>
            </a:r>
            <a:r>
              <a:rPr lang="en-US" sz="1600" dirty="0">
                <a:solidFill>
                  <a:srgbClr val="000000"/>
                </a:solidFill>
                <a:latin typeface="Consolas" panose="020B0609020204030204" pitchFamily="49" charset="0"/>
              </a:rPr>
              <a:t>,</a:t>
            </a:r>
          </a:p>
          <a:p>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TokenValidationParameters</a:t>
            </a:r>
            <a:r>
              <a:rPr lang="en-US" sz="1600" dirty="0">
                <a:solidFill>
                  <a:srgbClr val="000000"/>
                </a:solidFill>
                <a:latin typeface="Consolas" panose="020B0609020204030204" pitchFamily="49" charset="0"/>
              </a:rPr>
              <a:t> = </a:t>
            </a:r>
            <a:r>
              <a:rPr lang="en-US" sz="1600" dirty="0">
                <a:solidFill>
                  <a:srgbClr val="0000FF"/>
                </a:solidFill>
                <a:latin typeface="Consolas" panose="020B0609020204030204" pitchFamily="49" charset="0"/>
              </a:rPr>
              <a:t>new</a:t>
            </a:r>
            <a:r>
              <a:rPr lang="en-US" sz="1600" dirty="0">
                <a:solidFill>
                  <a:srgbClr val="000000"/>
                </a:solidFill>
                <a:latin typeface="Consolas" panose="020B0609020204030204" pitchFamily="49" charset="0"/>
              </a:rPr>
              <a:t> </a:t>
            </a:r>
            <a:r>
              <a:rPr lang="en-US" sz="1600" dirty="0" err="1">
                <a:solidFill>
                  <a:srgbClr val="2B91AF"/>
                </a:solidFill>
                <a:latin typeface="Consolas" panose="020B0609020204030204" pitchFamily="49" charset="0"/>
              </a:rPr>
              <a:t>TokenValidationParameters</a:t>
            </a:r>
            <a:endParaRPr lang="en-US" sz="1600" dirty="0">
              <a:solidFill>
                <a:srgbClr val="000000"/>
              </a:solidFill>
              <a:latin typeface="Consolas" panose="020B0609020204030204" pitchFamily="49" charset="0"/>
            </a:endParaRPr>
          </a:p>
          <a:p>
            <a:r>
              <a:rPr lang="en-US" sz="1600" dirty="0">
                <a:solidFill>
                  <a:srgbClr val="000000"/>
                </a:solidFill>
                <a:latin typeface="Consolas" panose="020B0609020204030204" pitchFamily="49" charset="0"/>
              </a:rPr>
              <a:t>            {</a:t>
            </a:r>
          </a:p>
          <a:p>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ValidateIssuer</a:t>
            </a:r>
            <a:r>
              <a:rPr lang="en-US" sz="1600" dirty="0">
                <a:solidFill>
                  <a:srgbClr val="000000"/>
                </a:solidFill>
                <a:latin typeface="Consolas" panose="020B0609020204030204" pitchFamily="49" charset="0"/>
              </a:rPr>
              <a:t> = </a:t>
            </a:r>
            <a:r>
              <a:rPr lang="en-US" sz="1600" dirty="0">
                <a:solidFill>
                  <a:srgbClr val="0000FF"/>
                </a:solidFill>
                <a:latin typeface="Consolas" panose="020B0609020204030204" pitchFamily="49" charset="0"/>
              </a:rPr>
              <a:t>false</a:t>
            </a:r>
            <a:r>
              <a:rPr lang="en-US" sz="1600" dirty="0">
                <a:solidFill>
                  <a:srgbClr val="000000"/>
                </a:solidFill>
                <a:latin typeface="Consolas" panose="020B0609020204030204" pitchFamily="49" charset="0"/>
              </a:rPr>
              <a:t>,                 </a:t>
            </a:r>
          </a:p>
          <a:p>
            <a:r>
              <a:rPr lang="en-US" sz="1600" dirty="0">
                <a:solidFill>
                  <a:srgbClr val="000000"/>
                </a:solidFill>
                <a:latin typeface="Consolas" panose="020B0609020204030204" pitchFamily="49" charset="0"/>
              </a:rPr>
              <a:t>            },</a:t>
            </a:r>
            <a:endParaRPr lang="en-US" sz="1600" dirty="0"/>
          </a:p>
        </p:txBody>
      </p:sp>
    </p:spTree>
    <p:extLst>
      <p:ext uri="{BB962C8B-B14F-4D97-AF65-F5344CB8AC3E}">
        <p14:creationId xmlns:p14="http://schemas.microsoft.com/office/powerpoint/2010/main" val="462023293"/>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479069F-7D2B-423E-8F5C-8149659615D7}"/>
              </a:ext>
            </a:extLst>
          </p:cNvPr>
          <p:cNvSpPr/>
          <p:nvPr/>
        </p:nvSpPr>
        <p:spPr bwMode="auto">
          <a:xfrm>
            <a:off x="0" y="1503947"/>
            <a:ext cx="12436475" cy="5490578"/>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p:nvPr>
        </p:nvSpPr>
        <p:spPr/>
        <p:txBody>
          <a:bodyPr/>
          <a:lstStyle/>
          <a:p>
            <a:r>
              <a:rPr lang="en-US" dirty="0"/>
              <a:t>Using MSAL with ASP.NET MVC applications</a:t>
            </a:r>
          </a:p>
        </p:txBody>
      </p:sp>
      <p:sp>
        <p:nvSpPr>
          <p:cNvPr id="5" name="Rectangle 4"/>
          <p:cNvSpPr/>
          <p:nvPr/>
        </p:nvSpPr>
        <p:spPr>
          <a:xfrm>
            <a:off x="349264" y="1683418"/>
            <a:ext cx="11737946" cy="5262979"/>
          </a:xfrm>
          <a:prstGeom prst="rect">
            <a:avLst/>
          </a:prstGeom>
          <a:ln>
            <a:noFill/>
          </a:ln>
        </p:spPr>
        <p:txBody>
          <a:bodyPr wrap="square">
            <a:spAutoFit/>
          </a:bodyPr>
          <a:lstStyle/>
          <a:p>
            <a:r>
              <a:rPr lang="en-US" sz="1600" dirty="0">
                <a:solidFill>
                  <a:srgbClr val="000000"/>
                </a:solidFill>
                <a:latin typeface="Consolas" panose="020B0609020204030204" pitchFamily="49" charset="0"/>
              </a:rPr>
              <a:t>Notifications = </a:t>
            </a:r>
            <a:r>
              <a:rPr lang="en-US" sz="1600" dirty="0">
                <a:solidFill>
                  <a:srgbClr val="0000FF"/>
                </a:solidFill>
                <a:latin typeface="Consolas" panose="020B0609020204030204" pitchFamily="49" charset="0"/>
              </a:rPr>
              <a:t>new</a:t>
            </a:r>
            <a:r>
              <a:rPr lang="en-US" sz="1600" dirty="0">
                <a:solidFill>
                  <a:srgbClr val="000000"/>
                </a:solidFill>
                <a:latin typeface="Consolas" panose="020B0609020204030204" pitchFamily="49" charset="0"/>
              </a:rPr>
              <a:t> </a:t>
            </a:r>
            <a:r>
              <a:rPr lang="en-US" sz="1600" dirty="0" err="1">
                <a:solidFill>
                  <a:srgbClr val="2B91AF"/>
                </a:solidFill>
                <a:latin typeface="Consolas" panose="020B0609020204030204" pitchFamily="49" charset="0"/>
              </a:rPr>
              <a:t>OpenIdConnectAuthenticationNotifications</a:t>
            </a:r>
            <a:endParaRPr lang="en-US" sz="1600" dirty="0">
              <a:solidFill>
                <a:srgbClr val="000000"/>
              </a:solidFill>
              <a:latin typeface="Consolas" panose="020B0609020204030204" pitchFamily="49" charset="0"/>
            </a:endParaRPr>
          </a:p>
          <a:p>
            <a:r>
              <a:rPr lang="en-US" sz="1600" dirty="0">
                <a:solidFill>
                  <a:srgbClr val="000000"/>
                </a:solidFill>
                <a:latin typeface="Consolas" panose="020B0609020204030204" pitchFamily="49" charset="0"/>
              </a:rPr>
              <a:t>{</a:t>
            </a:r>
          </a:p>
          <a:p>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AuthorizationCodeReceived</a:t>
            </a:r>
            <a:r>
              <a:rPr lang="en-US" sz="1600" dirty="0">
                <a:solidFill>
                  <a:srgbClr val="000000"/>
                </a:solidFill>
                <a:latin typeface="Consolas" panose="020B0609020204030204" pitchFamily="49" charset="0"/>
              </a:rPr>
              <a:t> = </a:t>
            </a:r>
            <a:r>
              <a:rPr lang="en-US" sz="1600" dirty="0" err="1">
                <a:solidFill>
                  <a:srgbClr val="0000FF"/>
                </a:solidFill>
                <a:latin typeface="Consolas" panose="020B0609020204030204" pitchFamily="49" charset="0"/>
              </a:rPr>
              <a:t>async</a:t>
            </a:r>
            <a:r>
              <a:rPr lang="en-US" sz="1600" dirty="0">
                <a:solidFill>
                  <a:srgbClr val="000000"/>
                </a:solidFill>
                <a:latin typeface="Consolas" panose="020B0609020204030204" pitchFamily="49" charset="0"/>
              </a:rPr>
              <a:t> (context) =&gt;</a:t>
            </a:r>
          </a:p>
          <a:p>
            <a:r>
              <a:rPr lang="en-US" sz="1600" dirty="0">
                <a:solidFill>
                  <a:srgbClr val="000000"/>
                </a:solidFill>
                <a:latin typeface="Consolas" panose="020B0609020204030204" pitchFamily="49" charset="0"/>
              </a:rPr>
              <a:t>    {</a:t>
            </a:r>
          </a:p>
          <a:p>
            <a:r>
              <a:rPr lang="en-US" sz="1600" dirty="0">
                <a:solidFill>
                  <a:srgbClr val="000000"/>
                </a:solidFill>
                <a:latin typeface="Consolas" panose="020B0609020204030204" pitchFamily="49" charset="0"/>
              </a:rPr>
              <a:t>        </a:t>
            </a:r>
            <a:r>
              <a:rPr lang="en-US" sz="1600" dirty="0" err="1">
                <a:solidFill>
                  <a:srgbClr val="0000FF"/>
                </a:solidFill>
                <a:latin typeface="Consolas" panose="020B0609020204030204" pitchFamily="49" charset="0"/>
              </a:rPr>
              <a:t>var</a:t>
            </a:r>
            <a:r>
              <a:rPr lang="en-US" sz="1600" dirty="0">
                <a:solidFill>
                  <a:srgbClr val="000000"/>
                </a:solidFill>
                <a:latin typeface="Consolas" panose="020B0609020204030204" pitchFamily="49" charset="0"/>
              </a:rPr>
              <a:t> code = </a:t>
            </a:r>
            <a:r>
              <a:rPr lang="en-US" sz="1600" dirty="0" err="1">
                <a:solidFill>
                  <a:srgbClr val="000000"/>
                </a:solidFill>
                <a:latin typeface="Consolas" panose="020B0609020204030204" pitchFamily="49" charset="0"/>
              </a:rPr>
              <a:t>context.Code</a:t>
            </a:r>
            <a:r>
              <a:rPr lang="en-US" sz="1600" dirty="0">
                <a:solidFill>
                  <a:srgbClr val="000000"/>
                </a:solidFill>
                <a:latin typeface="Consolas" panose="020B0609020204030204" pitchFamily="49" charset="0"/>
              </a:rPr>
              <a:t>;</a:t>
            </a:r>
          </a:p>
          <a:p>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string</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signedInUserID</a:t>
            </a:r>
            <a:r>
              <a:rPr lang="en-US" sz="1600" dirty="0">
                <a:solidFill>
                  <a:srgbClr val="000000"/>
                </a:solidFill>
                <a:latin typeface="Consolas" panose="020B0609020204030204" pitchFamily="49" charset="0"/>
              </a:rPr>
              <a:t> = </a:t>
            </a:r>
            <a:r>
              <a:rPr lang="en-US" sz="1600" dirty="0" err="1">
                <a:solidFill>
                  <a:srgbClr val="000000"/>
                </a:solidFill>
                <a:latin typeface="Consolas" panose="020B0609020204030204" pitchFamily="49" charset="0"/>
              </a:rPr>
              <a:t>context.AuthenticationTicket.Identity.FindFirst</a:t>
            </a:r>
            <a:r>
              <a:rPr lang="en-US" sz="1600" dirty="0">
                <a:solidFill>
                  <a:srgbClr val="000000"/>
                </a:solidFill>
                <a:latin typeface="Consolas" panose="020B0609020204030204" pitchFamily="49" charset="0"/>
              </a:rPr>
              <a:t>(</a:t>
            </a:r>
            <a:r>
              <a:rPr lang="en-US" sz="1600" dirty="0" err="1">
                <a:solidFill>
                  <a:srgbClr val="2B91AF"/>
                </a:solidFill>
                <a:latin typeface="Consolas" panose="020B0609020204030204" pitchFamily="49" charset="0"/>
              </a:rPr>
              <a:t>ClaimTypes</a:t>
            </a:r>
            <a:r>
              <a:rPr lang="en-US" sz="1600" dirty="0" err="1">
                <a:solidFill>
                  <a:srgbClr val="000000"/>
                </a:solidFill>
                <a:latin typeface="Consolas" panose="020B0609020204030204" pitchFamily="49" charset="0"/>
              </a:rPr>
              <a:t>.NameIdentifier</a:t>
            </a:r>
            <a:r>
              <a:rPr lang="en-US" sz="1600" dirty="0">
                <a:solidFill>
                  <a:srgbClr val="000000"/>
                </a:solidFill>
                <a:latin typeface="Consolas" panose="020B0609020204030204" pitchFamily="49" charset="0"/>
              </a:rPr>
              <a:t>).Value;</a:t>
            </a:r>
          </a:p>
          <a:p>
            <a:endParaRPr lang="en-US" sz="1600" dirty="0">
              <a:solidFill>
                <a:srgbClr val="000000"/>
              </a:solidFill>
              <a:latin typeface="Consolas" panose="020B0609020204030204" pitchFamily="49" charset="0"/>
            </a:endParaRPr>
          </a:p>
          <a:p>
            <a:r>
              <a:rPr lang="en-US" sz="1600" dirty="0">
                <a:solidFill>
                  <a:srgbClr val="000000"/>
                </a:solidFill>
                <a:latin typeface="Consolas" panose="020B0609020204030204" pitchFamily="49" charset="0"/>
              </a:rPr>
              <a:t>        </a:t>
            </a:r>
            <a:r>
              <a:rPr lang="en-US" sz="1600" dirty="0" err="1">
                <a:solidFill>
                  <a:srgbClr val="2B91AF"/>
                </a:solidFill>
                <a:latin typeface="Consolas" panose="020B0609020204030204" pitchFamily="49" charset="0"/>
              </a:rPr>
              <a:t>TokenCache</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userTokenCache</a:t>
            </a:r>
            <a:r>
              <a:rPr lang="en-US" sz="1600" dirty="0">
                <a:solidFill>
                  <a:srgbClr val="000000"/>
                </a:solidFill>
                <a:latin typeface="Consolas" panose="020B0609020204030204" pitchFamily="49" charset="0"/>
              </a:rPr>
              <a:t> = </a:t>
            </a:r>
            <a:r>
              <a:rPr lang="en-US" sz="1600" dirty="0">
                <a:solidFill>
                  <a:srgbClr val="0000FF"/>
                </a:solidFill>
                <a:latin typeface="Consolas" panose="020B0609020204030204" pitchFamily="49" charset="0"/>
              </a:rPr>
              <a:t>new</a:t>
            </a:r>
            <a:r>
              <a:rPr lang="en-US" sz="1600" dirty="0">
                <a:solidFill>
                  <a:srgbClr val="000000"/>
                </a:solidFill>
                <a:latin typeface="Consolas" panose="020B0609020204030204" pitchFamily="49" charset="0"/>
              </a:rPr>
              <a:t> </a:t>
            </a:r>
            <a:r>
              <a:rPr lang="en-US" sz="1600" dirty="0" err="1">
                <a:solidFill>
                  <a:srgbClr val="2B91AF"/>
                </a:solidFill>
                <a:latin typeface="Consolas" panose="020B0609020204030204" pitchFamily="49" charset="0"/>
              </a:rPr>
              <a:t>SessionTokenCache</a:t>
            </a:r>
            <a:r>
              <a:rPr lang="en-US" sz="1600" dirty="0">
                <a:solidFill>
                  <a:srgbClr val="000000"/>
                </a:solidFill>
                <a:latin typeface="Consolas" panose="020B0609020204030204" pitchFamily="49" charset="0"/>
              </a:rPr>
              <a:t>(</a:t>
            </a:r>
            <a:r>
              <a:rPr lang="en-US" sz="1600" dirty="0" err="1">
                <a:solidFill>
                  <a:srgbClr val="000000"/>
                </a:solidFill>
                <a:latin typeface="Consolas" panose="020B0609020204030204" pitchFamily="49" charset="0"/>
              </a:rPr>
              <a:t>signedInUserID</a:t>
            </a:r>
            <a:r>
              <a:rPr lang="en-US" sz="1600" dirty="0">
                <a:solidFill>
                  <a:srgbClr val="000000"/>
                </a:solidFill>
                <a:latin typeface="Consolas" panose="020B0609020204030204" pitchFamily="49" charset="0"/>
              </a:rPr>
              <a:t>,</a:t>
            </a:r>
          </a:p>
          <a:p>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context.OwinContext.Environment</a:t>
            </a:r>
            <a:r>
              <a:rPr lang="en-US" sz="1600" dirty="0">
                <a:solidFill>
                  <a:srgbClr val="000000"/>
                </a:solidFill>
                <a:latin typeface="Consolas" panose="020B0609020204030204" pitchFamily="49" charset="0"/>
              </a:rPr>
              <a:t>[</a:t>
            </a:r>
            <a:r>
              <a:rPr lang="en-US" sz="1600" dirty="0">
                <a:solidFill>
                  <a:srgbClr val="A31515"/>
                </a:solidFill>
                <a:latin typeface="Consolas" panose="020B0609020204030204" pitchFamily="49" charset="0"/>
              </a:rPr>
              <a:t>"</a:t>
            </a:r>
            <a:r>
              <a:rPr lang="en-US" sz="1600" dirty="0" err="1">
                <a:solidFill>
                  <a:srgbClr val="A31515"/>
                </a:solidFill>
                <a:latin typeface="Consolas" panose="020B0609020204030204" pitchFamily="49" charset="0"/>
              </a:rPr>
              <a:t>System.Web.HttpContextBase</a:t>
            </a:r>
            <a:r>
              <a:rPr lang="en-US" sz="1600" dirty="0">
                <a:solidFill>
                  <a:srgbClr val="A31515"/>
                </a:solidFill>
                <a:latin typeface="Consolas" panose="020B0609020204030204" pitchFamily="49" charset="0"/>
              </a:rPr>
              <a:t>"</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as</a:t>
            </a:r>
            <a:r>
              <a:rPr lang="en-US" sz="1600" dirty="0">
                <a:solidFill>
                  <a:srgbClr val="000000"/>
                </a:solidFill>
                <a:latin typeface="Consolas" panose="020B0609020204030204" pitchFamily="49" charset="0"/>
              </a:rPr>
              <a:t> </a:t>
            </a:r>
            <a:r>
              <a:rPr lang="en-US" sz="1600" dirty="0" err="1">
                <a:solidFill>
                  <a:srgbClr val="2B91AF"/>
                </a:solidFill>
                <a:latin typeface="Consolas" panose="020B0609020204030204" pitchFamily="49" charset="0"/>
              </a:rPr>
              <a:t>HttpContextBase</a:t>
            </a:r>
            <a:r>
              <a:rPr lang="en-US" sz="1600" dirty="0">
                <a:solidFill>
                  <a:srgbClr val="000000"/>
                </a:solidFill>
                <a:latin typeface="Consolas" panose="020B0609020204030204" pitchFamily="49" charset="0"/>
              </a:rPr>
              <a:t>).</a:t>
            </a:r>
            <a:r>
              <a:rPr lang="en-US" sz="1600" dirty="0" err="1">
                <a:solidFill>
                  <a:srgbClr val="000000"/>
                </a:solidFill>
                <a:latin typeface="Consolas" panose="020B0609020204030204" pitchFamily="49" charset="0"/>
              </a:rPr>
              <a:t>GetMsalCacheInstance</a:t>
            </a:r>
            <a:r>
              <a:rPr lang="en-US" sz="1600" dirty="0">
                <a:solidFill>
                  <a:srgbClr val="000000"/>
                </a:solidFill>
                <a:latin typeface="Consolas" panose="020B0609020204030204" pitchFamily="49" charset="0"/>
              </a:rPr>
              <a:t>();</a:t>
            </a:r>
          </a:p>
          <a:p>
            <a:r>
              <a:rPr lang="en-US" sz="1600" dirty="0">
                <a:solidFill>
                  <a:srgbClr val="000000"/>
                </a:solidFill>
                <a:latin typeface="Consolas" panose="020B0609020204030204" pitchFamily="49" charset="0"/>
              </a:rPr>
              <a:t>        </a:t>
            </a:r>
            <a:r>
              <a:rPr lang="en-US" sz="1600" dirty="0" err="1">
                <a:solidFill>
                  <a:srgbClr val="2B91AF"/>
                </a:solidFill>
                <a:latin typeface="Consolas" panose="020B0609020204030204" pitchFamily="49" charset="0"/>
              </a:rPr>
              <a:t>ConfidentialClientApplication</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cca</a:t>
            </a:r>
            <a:r>
              <a:rPr lang="en-US" sz="1600" dirty="0">
                <a:solidFill>
                  <a:srgbClr val="000000"/>
                </a:solidFill>
                <a:latin typeface="Consolas" panose="020B0609020204030204" pitchFamily="49" charset="0"/>
              </a:rPr>
              <a:t> = </a:t>
            </a:r>
            <a:r>
              <a:rPr lang="en-US" sz="1600" dirty="0">
                <a:solidFill>
                  <a:srgbClr val="0000FF"/>
                </a:solidFill>
                <a:latin typeface="Consolas" panose="020B0609020204030204" pitchFamily="49" charset="0"/>
              </a:rPr>
              <a:t>new</a:t>
            </a:r>
            <a:r>
              <a:rPr lang="en-US" sz="1600" dirty="0">
                <a:solidFill>
                  <a:srgbClr val="000000"/>
                </a:solidFill>
                <a:latin typeface="Consolas" panose="020B0609020204030204" pitchFamily="49" charset="0"/>
              </a:rPr>
              <a:t> </a:t>
            </a:r>
            <a:r>
              <a:rPr lang="en-US" sz="1600" dirty="0" err="1">
                <a:solidFill>
                  <a:srgbClr val="2B91AF"/>
                </a:solidFill>
                <a:latin typeface="Consolas" panose="020B0609020204030204" pitchFamily="49" charset="0"/>
              </a:rPr>
              <a:t>ConfidentialClientApplication</a:t>
            </a:r>
            <a:r>
              <a:rPr lang="en-US" sz="1600" dirty="0">
                <a:solidFill>
                  <a:srgbClr val="000000"/>
                </a:solidFill>
                <a:latin typeface="Consolas" panose="020B0609020204030204" pitchFamily="49" charset="0"/>
              </a:rPr>
              <a:t>(</a:t>
            </a:r>
          </a:p>
          <a:p>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appId</a:t>
            </a:r>
            <a:r>
              <a:rPr lang="en-US" sz="1600" dirty="0">
                <a:solidFill>
                  <a:srgbClr val="000000"/>
                </a:solidFill>
                <a:latin typeface="Consolas" panose="020B0609020204030204" pitchFamily="49" charset="0"/>
              </a:rPr>
              <a:t>, </a:t>
            </a:r>
          </a:p>
          <a:p>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redirectUri</a:t>
            </a:r>
            <a:r>
              <a:rPr lang="en-US" sz="1600" dirty="0">
                <a:solidFill>
                  <a:srgbClr val="000000"/>
                </a:solidFill>
                <a:latin typeface="Consolas" panose="020B0609020204030204" pitchFamily="49" charset="0"/>
              </a:rPr>
              <a:t>,</a:t>
            </a:r>
          </a:p>
          <a:p>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new</a:t>
            </a:r>
            <a:r>
              <a:rPr lang="en-US" sz="1600" dirty="0">
                <a:solidFill>
                  <a:srgbClr val="000000"/>
                </a:solidFill>
                <a:latin typeface="Consolas" panose="020B0609020204030204" pitchFamily="49" charset="0"/>
              </a:rPr>
              <a:t> </a:t>
            </a:r>
            <a:r>
              <a:rPr lang="en-US" sz="1600" dirty="0" err="1">
                <a:solidFill>
                  <a:srgbClr val="2B91AF"/>
                </a:solidFill>
                <a:latin typeface="Consolas" panose="020B0609020204030204" pitchFamily="49" charset="0"/>
              </a:rPr>
              <a:t>ClientCredential</a:t>
            </a:r>
            <a:r>
              <a:rPr lang="en-US" sz="1600" dirty="0">
                <a:solidFill>
                  <a:srgbClr val="000000"/>
                </a:solidFill>
                <a:latin typeface="Consolas" panose="020B0609020204030204" pitchFamily="49" charset="0"/>
              </a:rPr>
              <a:t>(</a:t>
            </a:r>
            <a:r>
              <a:rPr lang="en-US" sz="1600" dirty="0" err="1">
                <a:solidFill>
                  <a:srgbClr val="000000"/>
                </a:solidFill>
                <a:latin typeface="Consolas" panose="020B0609020204030204" pitchFamily="49" charset="0"/>
              </a:rPr>
              <a:t>appSecret</a:t>
            </a:r>
            <a:r>
              <a:rPr lang="en-US" sz="1600" dirty="0">
                <a:solidFill>
                  <a:srgbClr val="000000"/>
                </a:solidFill>
                <a:latin typeface="Consolas" panose="020B0609020204030204" pitchFamily="49" charset="0"/>
              </a:rPr>
              <a:t>),</a:t>
            </a:r>
          </a:p>
          <a:p>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userTokenCache</a:t>
            </a:r>
            <a:r>
              <a:rPr lang="en-US" sz="1600" dirty="0">
                <a:solidFill>
                  <a:srgbClr val="000000"/>
                </a:solidFill>
                <a:latin typeface="Consolas" panose="020B0609020204030204" pitchFamily="49" charset="0"/>
              </a:rPr>
              <a:t>,</a:t>
            </a:r>
          </a:p>
          <a:p>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null</a:t>
            </a:r>
            <a:r>
              <a:rPr lang="en-US" sz="1600" dirty="0">
                <a:solidFill>
                  <a:srgbClr val="000000"/>
                </a:solidFill>
                <a:latin typeface="Consolas" panose="020B0609020204030204" pitchFamily="49" charset="0"/>
              </a:rPr>
              <a:t>);</a:t>
            </a:r>
          </a:p>
          <a:p>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string</a:t>
            </a:r>
            <a:r>
              <a:rPr lang="en-US" sz="1600" dirty="0">
                <a:solidFill>
                  <a:srgbClr val="000000"/>
                </a:solidFill>
                <a:latin typeface="Consolas" panose="020B0609020204030204" pitchFamily="49" charset="0"/>
              </a:rPr>
              <a:t>[] scopes = </a:t>
            </a:r>
            <a:r>
              <a:rPr lang="en-US" sz="1600" dirty="0" err="1">
                <a:solidFill>
                  <a:srgbClr val="000000"/>
                </a:solidFill>
                <a:latin typeface="Consolas" panose="020B0609020204030204" pitchFamily="49" charset="0"/>
              </a:rPr>
              <a:t>graphScopes.Split</a:t>
            </a:r>
            <a:r>
              <a:rPr lang="en-US" sz="1600" dirty="0">
                <a:solidFill>
                  <a:srgbClr val="000000"/>
                </a:solidFill>
                <a:latin typeface="Consolas" panose="020B0609020204030204" pitchFamily="49" charset="0"/>
              </a:rPr>
              <a:t>(</a:t>
            </a:r>
            <a:r>
              <a:rPr lang="en-US" sz="1600" dirty="0">
                <a:solidFill>
                  <a:srgbClr val="0000FF"/>
                </a:solidFill>
                <a:latin typeface="Consolas" panose="020B0609020204030204" pitchFamily="49" charset="0"/>
              </a:rPr>
              <a:t>new</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char</a:t>
            </a:r>
            <a:r>
              <a:rPr lang="en-US" sz="1600" dirty="0">
                <a:solidFill>
                  <a:srgbClr val="000000"/>
                </a:solidFill>
                <a:latin typeface="Consolas" panose="020B0609020204030204" pitchFamily="49" charset="0"/>
              </a:rPr>
              <a:t>[] { </a:t>
            </a:r>
            <a:r>
              <a:rPr lang="en-US" sz="1600" dirty="0">
                <a:solidFill>
                  <a:srgbClr val="A31515"/>
                </a:solidFill>
                <a:latin typeface="Consolas" panose="020B0609020204030204" pitchFamily="49" charset="0"/>
              </a:rPr>
              <a:t>' '</a:t>
            </a:r>
            <a:r>
              <a:rPr lang="en-US" sz="1600" dirty="0">
                <a:solidFill>
                  <a:srgbClr val="000000"/>
                </a:solidFill>
                <a:latin typeface="Consolas" panose="020B0609020204030204" pitchFamily="49" charset="0"/>
              </a:rPr>
              <a:t> });</a:t>
            </a:r>
          </a:p>
          <a:p>
            <a:endParaRPr lang="en-US" sz="1600" dirty="0">
              <a:solidFill>
                <a:srgbClr val="000000"/>
              </a:solidFill>
              <a:latin typeface="Consolas" panose="020B0609020204030204" pitchFamily="49" charset="0"/>
            </a:endParaRPr>
          </a:p>
          <a:p>
            <a:r>
              <a:rPr lang="en-US" sz="1600" dirty="0">
                <a:solidFill>
                  <a:srgbClr val="000000"/>
                </a:solidFill>
                <a:latin typeface="Consolas" panose="020B0609020204030204" pitchFamily="49" charset="0"/>
              </a:rPr>
              <a:t>        </a:t>
            </a:r>
            <a:r>
              <a:rPr lang="en-US" sz="1600" dirty="0" err="1">
                <a:solidFill>
                  <a:srgbClr val="2B91AF"/>
                </a:solidFill>
                <a:latin typeface="Consolas" panose="020B0609020204030204" pitchFamily="49" charset="0"/>
              </a:rPr>
              <a:t>AuthenticationResult</a:t>
            </a:r>
            <a:r>
              <a:rPr lang="en-US" sz="1600" dirty="0">
                <a:solidFill>
                  <a:srgbClr val="000000"/>
                </a:solidFill>
                <a:latin typeface="Consolas" panose="020B0609020204030204" pitchFamily="49" charset="0"/>
              </a:rPr>
              <a:t> result = </a:t>
            </a:r>
            <a:r>
              <a:rPr lang="en-US" sz="1600" dirty="0">
                <a:solidFill>
                  <a:srgbClr val="0000FF"/>
                </a:solidFill>
                <a:latin typeface="Consolas" panose="020B0609020204030204" pitchFamily="49" charset="0"/>
              </a:rPr>
              <a:t>await</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cca.AcquireTokenByAuthorizationCodeAsync</a:t>
            </a:r>
            <a:r>
              <a:rPr lang="en-US" sz="1600" dirty="0">
                <a:solidFill>
                  <a:srgbClr val="000000"/>
                </a:solidFill>
                <a:latin typeface="Consolas" panose="020B0609020204030204" pitchFamily="49" charset="0"/>
              </a:rPr>
              <a:t>(code, scopes);</a:t>
            </a:r>
          </a:p>
          <a:p>
            <a:r>
              <a:rPr lang="en-US" sz="1600" dirty="0">
                <a:solidFill>
                  <a:srgbClr val="000000"/>
                </a:solidFill>
                <a:latin typeface="Consolas" panose="020B0609020204030204" pitchFamily="49" charset="0"/>
              </a:rPr>
              <a:t>    }</a:t>
            </a:r>
            <a:endParaRPr lang="en-US" sz="1600" dirty="0"/>
          </a:p>
        </p:txBody>
      </p:sp>
    </p:spTree>
    <p:extLst>
      <p:ext uri="{BB962C8B-B14F-4D97-AF65-F5344CB8AC3E}">
        <p14:creationId xmlns:p14="http://schemas.microsoft.com/office/powerpoint/2010/main" val="3794286880"/>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Troubleshooting errors in </a:t>
            </a:r>
            <a:r>
              <a:rPr lang="en-US" dirty="0" err="1"/>
              <a:t>Auth</a:t>
            </a:r>
            <a:r>
              <a:rPr lang="en-US" dirty="0"/>
              <a:t> flow</a:t>
            </a:r>
          </a:p>
        </p:txBody>
      </p:sp>
      <p:sp>
        <p:nvSpPr>
          <p:cNvPr id="2" name="Text Placeholder 1"/>
          <p:cNvSpPr>
            <a:spLocks noGrp="1"/>
          </p:cNvSpPr>
          <p:nvPr>
            <p:ph type="body" sz="quarter" idx="4294967295"/>
          </p:nvPr>
        </p:nvSpPr>
        <p:spPr>
          <a:xfrm>
            <a:off x="0" y="1212850"/>
            <a:ext cx="11887200" cy="3478213"/>
          </a:xfrm>
        </p:spPr>
        <p:txBody>
          <a:bodyPr/>
          <a:lstStyle/>
          <a:p>
            <a:r>
              <a:rPr lang="en-US" dirty="0"/>
              <a:t>Login errors</a:t>
            </a:r>
          </a:p>
          <a:p>
            <a:pPr lvl="1"/>
            <a:r>
              <a:rPr lang="en-US" dirty="0"/>
              <a:t>Shown on web page</a:t>
            </a:r>
          </a:p>
          <a:p>
            <a:pPr>
              <a:spcBef>
                <a:spcPts val="2400"/>
              </a:spcBef>
            </a:pPr>
            <a:r>
              <a:rPr lang="en-US" dirty="0"/>
              <a:t>Fiddler</a:t>
            </a:r>
          </a:p>
          <a:p>
            <a:pPr lvl="1"/>
            <a:r>
              <a:rPr lang="en-US" dirty="0"/>
              <a:t>Shows response/request from apps running on local computer</a:t>
            </a:r>
          </a:p>
          <a:p>
            <a:pPr lvl="0">
              <a:spcBef>
                <a:spcPts val="2400"/>
              </a:spcBef>
            </a:pPr>
            <a:r>
              <a:rPr lang="en-US" dirty="0"/>
              <a:t>Review response as JSON</a:t>
            </a:r>
          </a:p>
          <a:p>
            <a:pPr lvl="1"/>
            <a:r>
              <a:rPr lang="en-US" dirty="0"/>
              <a:t>Authentication errors (invalid values)</a:t>
            </a:r>
          </a:p>
        </p:txBody>
      </p:sp>
      <p:sp>
        <p:nvSpPr>
          <p:cNvPr id="5" name="Rectangle 4"/>
          <p:cNvSpPr/>
          <p:nvPr/>
        </p:nvSpPr>
        <p:spPr>
          <a:xfrm>
            <a:off x="334337" y="4824680"/>
            <a:ext cx="11644938" cy="958583"/>
          </a:xfrm>
          <a:prstGeom prst="rect">
            <a:avLst/>
          </a:prstGeom>
        </p:spPr>
        <p:txBody>
          <a:bodyPr wrap="square">
            <a:spAutoFit/>
          </a:bodyPr>
          <a:lstStyle/>
          <a:p>
            <a:pPr defTabSz="932559"/>
            <a:r>
              <a:rPr lang="en-US" sz="1836" dirty="0">
                <a:solidFill>
                  <a:srgbClr val="000000"/>
                </a:solidFill>
                <a:latin typeface="Lucida Console" panose="020B0609040504020204" pitchFamily="49" charset="0"/>
                <a:ea typeface="Calibri" panose="020F0502020204030204" pitchFamily="34" charset="0"/>
                <a:cs typeface="Times New Roman" panose="02020603050405020304" pitchFamily="18" charset="0"/>
              </a:rPr>
              <a:t>{"error":"invalid_grant","error_description":"AADSTS70002: Error validating credentials. AADSTS50011: The reply address 'http://localhost:40298/Home/Discovery' is not valid.}</a:t>
            </a:r>
            <a:endParaRPr lang="en-US" sz="2448" dirty="0">
              <a:solidFill>
                <a:srgbClr val="000000"/>
              </a:solidFill>
              <a:latin typeface="Calibri" panose="020F0502020204030204" pitchFamily="34" charset="0"/>
              <a:ea typeface="Calibri" panose="020F0502020204030204" pitchFamily="34" charset="0"/>
              <a:cs typeface="Times New Roman" panose="02020603050405020304" pitchFamily="18" charset="0"/>
            </a:endParaRPr>
          </a:p>
        </p:txBody>
      </p:sp>
      <p:pic>
        <p:nvPicPr>
          <p:cNvPr id="4" name="Picture 3"/>
          <p:cNvPicPr>
            <a:picLocks noChangeAspect="1"/>
          </p:cNvPicPr>
          <p:nvPr/>
        </p:nvPicPr>
        <p:blipFill>
          <a:blip r:embed="rId3"/>
          <a:stretch>
            <a:fillRect/>
          </a:stretch>
        </p:blipFill>
        <p:spPr>
          <a:xfrm>
            <a:off x="6924547" y="1218120"/>
            <a:ext cx="5248275" cy="1485900"/>
          </a:xfrm>
          <a:prstGeom prst="rect">
            <a:avLst/>
          </a:prstGeom>
        </p:spPr>
      </p:pic>
    </p:spTree>
    <p:extLst>
      <p:ext uri="{BB962C8B-B14F-4D97-AF65-F5344CB8AC3E}">
        <p14:creationId xmlns:p14="http://schemas.microsoft.com/office/powerpoint/2010/main" val="3512452933"/>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74638" y="233151"/>
            <a:ext cx="11375536" cy="762786"/>
          </a:xfrm>
        </p:spPr>
        <p:txBody>
          <a:bodyPr/>
          <a:lstStyle/>
          <a:p>
            <a:r>
              <a:rPr lang="en-US" dirty="0"/>
              <a:t>Troubleshooting tokens</a:t>
            </a:r>
          </a:p>
        </p:txBody>
      </p:sp>
      <p:pic>
        <p:nvPicPr>
          <p:cNvPr id="4" name="Picture 3"/>
          <p:cNvPicPr>
            <a:picLocks noChangeAspect="1"/>
          </p:cNvPicPr>
          <p:nvPr/>
        </p:nvPicPr>
        <p:blipFill>
          <a:blip r:embed="rId2"/>
          <a:stretch>
            <a:fillRect/>
          </a:stretch>
        </p:blipFill>
        <p:spPr>
          <a:xfrm>
            <a:off x="3879216" y="3405823"/>
            <a:ext cx="8248650" cy="3419475"/>
          </a:xfrm>
          <a:prstGeom prst="rect">
            <a:avLst/>
          </a:prstGeom>
        </p:spPr>
      </p:pic>
      <p:sp>
        <p:nvSpPr>
          <p:cNvPr id="9" name="Text Placeholder 1">
            <a:extLst>
              <a:ext uri="{FF2B5EF4-FFF2-40B4-BE49-F238E27FC236}">
                <a16:creationId xmlns:a16="http://schemas.microsoft.com/office/drawing/2014/main" id="{93EA9DDD-5220-42A7-9D46-A78032BEC885}"/>
              </a:ext>
            </a:extLst>
          </p:cNvPr>
          <p:cNvSpPr>
            <a:spLocks noGrp="1"/>
          </p:cNvSpPr>
          <p:nvPr>
            <p:ph type="body" sz="quarter" idx="10"/>
          </p:nvPr>
        </p:nvSpPr>
        <p:spPr>
          <a:xfrm>
            <a:off x="457580" y="1212850"/>
            <a:ext cx="11704258" cy="3570208"/>
          </a:xfrm>
        </p:spPr>
        <p:txBody>
          <a:bodyPr/>
          <a:lstStyle/>
          <a:p>
            <a:pPr marL="0" indent="0">
              <a:buNone/>
            </a:pPr>
            <a:r>
              <a:rPr lang="en-US" dirty="0">
                <a:solidFill>
                  <a:schemeClr val="tx1"/>
                </a:solidFill>
              </a:rPr>
              <a:t>Fiddler</a:t>
            </a:r>
          </a:p>
          <a:p>
            <a:pPr marL="0" indent="0">
              <a:buNone/>
            </a:pPr>
            <a:r>
              <a:rPr lang="en-US" sz="2000" dirty="0">
                <a:solidFill>
                  <a:schemeClr val="tx1"/>
                </a:solidFill>
              </a:rPr>
              <a:t>Extension to view SharePoint 2013 App tokens</a:t>
            </a:r>
          </a:p>
          <a:p>
            <a:pPr marL="290513" lvl="1" indent="-290513">
              <a:buFont typeface="Arial" panose="020B0604020202020204" pitchFamily="34" charset="0"/>
              <a:buChar char="•"/>
            </a:pPr>
            <a:r>
              <a:rPr lang="en-US" dirty="0">
                <a:solidFill>
                  <a:schemeClr val="tx1"/>
                </a:solidFill>
                <a:hlinkClick r:id="rId3"/>
              </a:rPr>
              <a:t>http://blogs.msdn.com/b/kaevans/</a:t>
            </a:r>
            <a:r>
              <a:rPr lang="en-US" dirty="0">
                <a:solidFill>
                  <a:schemeClr val="tx2"/>
                </a:solidFill>
                <a:hlinkClick r:id="rId3"/>
              </a:rPr>
              <a:t>archive</a:t>
            </a:r>
            <a:r>
              <a:rPr lang="en-US" dirty="0">
                <a:solidFill>
                  <a:schemeClr val="tx1"/>
                </a:solidFill>
                <a:hlinkClick r:id="rId3"/>
              </a:rPr>
              <a:t>/2013/08/25/creating-a-fiddler-extension-for-sharepoint-2013-app-tokens.aspx</a:t>
            </a:r>
            <a:r>
              <a:rPr lang="en-US" dirty="0">
                <a:solidFill>
                  <a:schemeClr val="tx1"/>
                </a:solidFill>
              </a:rPr>
              <a:t> </a:t>
            </a:r>
          </a:p>
          <a:p>
            <a:pPr marL="0" lvl="0" indent="0">
              <a:spcBef>
                <a:spcPts val="2400"/>
              </a:spcBef>
              <a:buNone/>
            </a:pPr>
            <a:r>
              <a:rPr lang="en-US" dirty="0">
                <a:solidFill>
                  <a:schemeClr val="tx1"/>
                </a:solidFill>
              </a:rPr>
              <a:t>Online</a:t>
            </a:r>
            <a:br>
              <a:rPr lang="en-US" dirty="0">
                <a:solidFill>
                  <a:schemeClr val="tx1"/>
                </a:solidFill>
              </a:rPr>
            </a:br>
            <a:r>
              <a:rPr lang="en-US" sz="2000" dirty="0">
                <a:solidFill>
                  <a:schemeClr val="tx1"/>
                </a:solidFill>
              </a:rPr>
              <a:t>Paste token in web page</a:t>
            </a:r>
          </a:p>
          <a:p>
            <a:pPr marL="290513" lvl="1" indent="-290513">
              <a:buFont typeface="Arial" panose="020B0604020202020204" pitchFamily="34" charset="0"/>
              <a:buChar char="•"/>
            </a:pPr>
            <a:r>
              <a:rPr lang="en-US" dirty="0">
                <a:solidFill>
                  <a:schemeClr val="tx1"/>
                </a:solidFill>
                <a:hlinkClick r:id="rId4"/>
              </a:rPr>
              <a:t>http://jwt.io/</a:t>
            </a:r>
            <a:r>
              <a:rPr lang="en-US" dirty="0">
                <a:solidFill>
                  <a:schemeClr val="tx1"/>
                </a:solidFill>
              </a:rPr>
              <a:t> </a:t>
            </a:r>
          </a:p>
          <a:p>
            <a:pPr lvl="1"/>
            <a:endParaRPr lang="en-US" dirty="0"/>
          </a:p>
        </p:txBody>
      </p:sp>
    </p:spTree>
    <p:extLst>
      <p:ext uri="{BB962C8B-B14F-4D97-AF65-F5344CB8AC3E}">
        <p14:creationId xmlns:p14="http://schemas.microsoft.com/office/powerpoint/2010/main" val="913016078"/>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6DFB5D-024F-4D12-9BEE-745EBA6F4DF2}"/>
              </a:ext>
            </a:extLst>
          </p:cNvPr>
          <p:cNvSpPr>
            <a:spLocks noGrp="1"/>
          </p:cNvSpPr>
          <p:nvPr>
            <p:ph type="title"/>
          </p:nvPr>
        </p:nvSpPr>
        <p:spPr/>
        <p:txBody>
          <a:bodyPr/>
          <a:lstStyle/>
          <a:p>
            <a:r>
              <a:rPr lang="en-US" sz="2800" dirty="0"/>
              <a:t>New Azure function bindings</a:t>
            </a:r>
          </a:p>
        </p:txBody>
      </p:sp>
      <p:sp>
        <p:nvSpPr>
          <p:cNvPr id="3" name="Text Placeholder 2">
            <a:extLst>
              <a:ext uri="{FF2B5EF4-FFF2-40B4-BE49-F238E27FC236}">
                <a16:creationId xmlns:a16="http://schemas.microsoft.com/office/drawing/2014/main" id="{A3246D17-806E-4FCA-893D-62F5C98E66D6}"/>
              </a:ext>
            </a:extLst>
          </p:cNvPr>
          <p:cNvSpPr>
            <a:spLocks noGrp="1"/>
          </p:cNvSpPr>
          <p:nvPr>
            <p:ph type="body" sz="quarter" idx="10"/>
          </p:nvPr>
        </p:nvSpPr>
        <p:spPr>
          <a:xfrm>
            <a:off x="274702" y="1211287"/>
            <a:ext cx="11888787" cy="1520416"/>
          </a:xfrm>
        </p:spPr>
        <p:txBody>
          <a:bodyPr/>
          <a:lstStyle/>
          <a:p>
            <a:r>
              <a:rPr lang="en-US" sz="2800" dirty="0">
                <a:latin typeface="+mn-lt"/>
              </a:rPr>
              <a:t>Bindings for Microsoft Graph</a:t>
            </a:r>
          </a:p>
          <a:p>
            <a:r>
              <a:rPr lang="en-US" sz="2800" dirty="0">
                <a:latin typeface="+mn-lt"/>
              </a:rPr>
              <a:t>Uses Microsoft Graph </a:t>
            </a:r>
            <a:r>
              <a:rPr lang="en-US" sz="2800" dirty="0" err="1">
                <a:latin typeface="+mn-lt"/>
              </a:rPr>
              <a:t>.Net</a:t>
            </a:r>
            <a:r>
              <a:rPr lang="en-US" sz="2800" dirty="0">
                <a:latin typeface="+mn-lt"/>
              </a:rPr>
              <a:t> SDK</a:t>
            </a:r>
          </a:p>
          <a:p>
            <a:r>
              <a:rPr lang="en-US" sz="2800" dirty="0" err="1">
                <a:latin typeface="+mn-lt"/>
              </a:rPr>
              <a:t>Auth</a:t>
            </a:r>
            <a:r>
              <a:rPr lang="en-US" sz="2800" dirty="0">
                <a:latin typeface="+mn-lt"/>
              </a:rPr>
              <a:t> is handled for you!!!</a:t>
            </a:r>
          </a:p>
        </p:txBody>
      </p:sp>
      <p:grpSp>
        <p:nvGrpSpPr>
          <p:cNvPr id="4" name="Group 3">
            <a:extLst>
              <a:ext uri="{FF2B5EF4-FFF2-40B4-BE49-F238E27FC236}">
                <a16:creationId xmlns:a16="http://schemas.microsoft.com/office/drawing/2014/main" id="{86E37B6E-65DA-4119-AD06-AB408DCBC774}"/>
              </a:ext>
            </a:extLst>
          </p:cNvPr>
          <p:cNvGrpSpPr/>
          <p:nvPr/>
        </p:nvGrpSpPr>
        <p:grpSpPr>
          <a:xfrm>
            <a:off x="10122483" y="-94282"/>
            <a:ext cx="2313992" cy="2426934"/>
            <a:chOff x="10122483" y="-94282"/>
            <a:chExt cx="2313992" cy="2426934"/>
          </a:xfrm>
        </p:grpSpPr>
        <p:sp>
          <p:nvSpPr>
            <p:cNvPr id="5" name="Diagonal Stripe 4">
              <a:extLst>
                <a:ext uri="{FF2B5EF4-FFF2-40B4-BE49-F238E27FC236}">
                  <a16:creationId xmlns:a16="http://schemas.microsoft.com/office/drawing/2014/main" id="{0A7D1749-2D56-4EF1-B11F-47B62278C052}"/>
                </a:ext>
              </a:extLst>
            </p:cNvPr>
            <p:cNvSpPr/>
            <p:nvPr/>
          </p:nvSpPr>
          <p:spPr bwMode="auto">
            <a:xfrm flipH="1">
              <a:off x="10122483" y="-1"/>
              <a:ext cx="2313992" cy="2332653"/>
            </a:xfrm>
            <a:prstGeom prst="diagStripe">
              <a:avLst>
                <a:gd name="adj" fmla="val 47326"/>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6" name="TextBox 5">
              <a:extLst>
                <a:ext uri="{FF2B5EF4-FFF2-40B4-BE49-F238E27FC236}">
                  <a16:creationId xmlns:a16="http://schemas.microsoft.com/office/drawing/2014/main" id="{DD6AD00E-75BD-4EC8-B49B-137B3646F29F}"/>
                </a:ext>
              </a:extLst>
            </p:cNvPr>
            <p:cNvSpPr txBox="1"/>
            <p:nvPr/>
          </p:nvSpPr>
          <p:spPr>
            <a:xfrm rot="2727404">
              <a:off x="10541995" y="526273"/>
              <a:ext cx="1979773" cy="738664"/>
            </a:xfrm>
            <a:prstGeom prst="rect">
              <a:avLst/>
            </a:prstGeom>
            <a:noFill/>
          </p:spPr>
          <p:txBody>
            <a:bodyPr wrap="non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3200" b="0" i="0" u="none" strike="noStrike" kern="1200" cap="none" spc="0" normalizeH="0" baseline="0" noProof="0" dirty="0">
                  <a:ln>
                    <a:noFill/>
                  </a:ln>
                  <a:solidFill>
                    <a:srgbClr val="FFFFFF"/>
                  </a:solidFill>
                  <a:effectLst/>
                  <a:uLnTx/>
                  <a:uFillTx/>
                  <a:latin typeface="Segoe UI Semilight"/>
                  <a:ea typeface="+mn-ea"/>
                  <a:cs typeface="+mn-cs"/>
                </a:rPr>
                <a:t>PREVIEW</a:t>
              </a:r>
            </a:p>
          </p:txBody>
        </p:sp>
      </p:grpSp>
      <p:grpSp>
        <p:nvGrpSpPr>
          <p:cNvPr id="8" name="Group 7">
            <a:extLst>
              <a:ext uri="{FF2B5EF4-FFF2-40B4-BE49-F238E27FC236}">
                <a16:creationId xmlns:a16="http://schemas.microsoft.com/office/drawing/2014/main" id="{8E71C1BD-34F6-484B-98A9-6528965ADE4F}"/>
              </a:ext>
            </a:extLst>
          </p:cNvPr>
          <p:cNvGrpSpPr/>
          <p:nvPr/>
        </p:nvGrpSpPr>
        <p:grpSpPr>
          <a:xfrm>
            <a:off x="3476770" y="3523987"/>
            <a:ext cx="3758942" cy="2179954"/>
            <a:chOff x="3571777" y="4074013"/>
            <a:chExt cx="3758942" cy="2179954"/>
          </a:xfrm>
        </p:grpSpPr>
        <p:grpSp>
          <p:nvGrpSpPr>
            <p:cNvPr id="9" name="Group 8">
              <a:extLst>
                <a:ext uri="{FF2B5EF4-FFF2-40B4-BE49-F238E27FC236}">
                  <a16:creationId xmlns:a16="http://schemas.microsoft.com/office/drawing/2014/main" id="{920D5D9D-00F7-4B81-B346-6662E527BEEB}"/>
                </a:ext>
              </a:extLst>
            </p:cNvPr>
            <p:cNvGrpSpPr/>
            <p:nvPr/>
          </p:nvGrpSpPr>
          <p:grpSpPr>
            <a:xfrm>
              <a:off x="5105751" y="4074013"/>
              <a:ext cx="2224968" cy="2179954"/>
              <a:chOff x="4732219" y="2473813"/>
              <a:chExt cx="2224968" cy="2179954"/>
            </a:xfrm>
          </p:grpSpPr>
          <p:grpSp>
            <p:nvGrpSpPr>
              <p:cNvPr id="11" name="Group 10">
                <a:extLst>
                  <a:ext uri="{FF2B5EF4-FFF2-40B4-BE49-F238E27FC236}">
                    <a16:creationId xmlns:a16="http://schemas.microsoft.com/office/drawing/2014/main" id="{8A704484-4780-4593-8190-D94585278FAB}"/>
                  </a:ext>
                </a:extLst>
              </p:cNvPr>
              <p:cNvGrpSpPr/>
              <p:nvPr/>
            </p:nvGrpSpPr>
            <p:grpSpPr>
              <a:xfrm>
                <a:off x="4938793" y="2473813"/>
                <a:ext cx="1676528" cy="1538416"/>
                <a:chOff x="7688263" y="2643120"/>
                <a:chExt cx="693738" cy="636588"/>
              </a:xfrm>
            </p:grpSpPr>
            <p:sp>
              <p:nvSpPr>
                <p:cNvPr id="13" name="Freeform 65">
                  <a:extLst>
                    <a:ext uri="{FF2B5EF4-FFF2-40B4-BE49-F238E27FC236}">
                      <a16:creationId xmlns:a16="http://schemas.microsoft.com/office/drawing/2014/main" id="{7144E5F1-ADA7-43CB-8CD9-E674F4E2B329}"/>
                    </a:ext>
                  </a:extLst>
                </p:cNvPr>
                <p:cNvSpPr>
                  <a:spLocks/>
                </p:cNvSpPr>
                <p:nvPr/>
              </p:nvSpPr>
              <p:spPr bwMode="auto">
                <a:xfrm>
                  <a:off x="8161338" y="2759076"/>
                  <a:ext cx="220663" cy="398463"/>
                </a:xfrm>
                <a:custGeom>
                  <a:avLst/>
                  <a:gdLst>
                    <a:gd name="T0" fmla="*/ 57 w 59"/>
                    <a:gd name="T1" fmla="*/ 56 h 106"/>
                    <a:gd name="T2" fmla="*/ 57 w 59"/>
                    <a:gd name="T3" fmla="*/ 49 h 106"/>
                    <a:gd name="T4" fmla="*/ 49 w 59"/>
                    <a:gd name="T5" fmla="*/ 40 h 106"/>
                    <a:gd name="T6" fmla="*/ 9 w 59"/>
                    <a:gd name="T7" fmla="*/ 2 h 106"/>
                    <a:gd name="T8" fmla="*/ 3 w 59"/>
                    <a:gd name="T9" fmla="*/ 2 h 106"/>
                    <a:gd name="T10" fmla="*/ 3 w 59"/>
                    <a:gd name="T11" fmla="*/ 8 h 106"/>
                    <a:gd name="T12" fmla="*/ 44 w 59"/>
                    <a:gd name="T13" fmla="*/ 49 h 106"/>
                    <a:gd name="T14" fmla="*/ 44 w 59"/>
                    <a:gd name="T15" fmla="*/ 56 h 106"/>
                    <a:gd name="T16" fmla="*/ 2 w 59"/>
                    <a:gd name="T17" fmla="*/ 98 h 106"/>
                    <a:gd name="T18" fmla="*/ 2 w 59"/>
                    <a:gd name="T19" fmla="*/ 104 h 106"/>
                    <a:gd name="T20" fmla="*/ 8 w 59"/>
                    <a:gd name="T21" fmla="*/ 104 h 106"/>
                    <a:gd name="T22" fmla="*/ 47 w 59"/>
                    <a:gd name="T23" fmla="*/ 65 h 106"/>
                    <a:gd name="T24" fmla="*/ 48 w 59"/>
                    <a:gd name="T25" fmla="*/ 65 h 106"/>
                    <a:gd name="T26" fmla="*/ 57 w 59"/>
                    <a:gd name="T27" fmla="*/ 5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9" h="106">
                      <a:moveTo>
                        <a:pt x="57" y="56"/>
                      </a:moveTo>
                      <a:cubicBezTo>
                        <a:pt x="59" y="54"/>
                        <a:pt x="59" y="51"/>
                        <a:pt x="57" y="49"/>
                      </a:cubicBezTo>
                      <a:cubicBezTo>
                        <a:pt x="49" y="40"/>
                        <a:pt x="49" y="40"/>
                        <a:pt x="49" y="40"/>
                      </a:cubicBezTo>
                      <a:cubicBezTo>
                        <a:pt x="9" y="2"/>
                        <a:pt x="9" y="2"/>
                        <a:pt x="9" y="2"/>
                      </a:cubicBezTo>
                      <a:cubicBezTo>
                        <a:pt x="7" y="0"/>
                        <a:pt x="5" y="0"/>
                        <a:pt x="3" y="2"/>
                      </a:cubicBezTo>
                      <a:cubicBezTo>
                        <a:pt x="1" y="3"/>
                        <a:pt x="0" y="7"/>
                        <a:pt x="3" y="8"/>
                      </a:cubicBezTo>
                      <a:cubicBezTo>
                        <a:pt x="44" y="49"/>
                        <a:pt x="44" y="49"/>
                        <a:pt x="44" y="49"/>
                      </a:cubicBezTo>
                      <a:cubicBezTo>
                        <a:pt x="46" y="51"/>
                        <a:pt x="46" y="54"/>
                        <a:pt x="44" y="56"/>
                      </a:cubicBezTo>
                      <a:cubicBezTo>
                        <a:pt x="2" y="98"/>
                        <a:pt x="2" y="98"/>
                        <a:pt x="2" y="98"/>
                      </a:cubicBezTo>
                      <a:cubicBezTo>
                        <a:pt x="0" y="100"/>
                        <a:pt x="0" y="103"/>
                        <a:pt x="2" y="104"/>
                      </a:cubicBezTo>
                      <a:cubicBezTo>
                        <a:pt x="4" y="106"/>
                        <a:pt x="7" y="106"/>
                        <a:pt x="8" y="104"/>
                      </a:cubicBezTo>
                      <a:cubicBezTo>
                        <a:pt x="47" y="65"/>
                        <a:pt x="47" y="65"/>
                        <a:pt x="47" y="65"/>
                      </a:cubicBezTo>
                      <a:cubicBezTo>
                        <a:pt x="48" y="65"/>
                        <a:pt x="48" y="65"/>
                        <a:pt x="48" y="65"/>
                      </a:cubicBezTo>
                      <a:lnTo>
                        <a:pt x="57" y="56"/>
                      </a:lnTo>
                      <a:close/>
                    </a:path>
                  </a:pathLst>
                </a:custGeom>
                <a:solidFill>
                  <a:srgbClr val="3999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Calibri" panose="020F0502020204030204"/>
                    <a:ea typeface="+mn-ea"/>
                    <a:cs typeface="+mn-cs"/>
                  </a:endParaRPr>
                </a:p>
              </p:txBody>
            </p:sp>
            <p:sp>
              <p:nvSpPr>
                <p:cNvPr id="14" name="Freeform 66">
                  <a:extLst>
                    <a:ext uri="{FF2B5EF4-FFF2-40B4-BE49-F238E27FC236}">
                      <a16:creationId xmlns:a16="http://schemas.microsoft.com/office/drawing/2014/main" id="{3CD7E3DA-041A-4729-BC38-B33F93832841}"/>
                    </a:ext>
                  </a:extLst>
                </p:cNvPr>
                <p:cNvSpPr>
                  <a:spLocks/>
                </p:cNvSpPr>
                <p:nvPr/>
              </p:nvSpPr>
              <p:spPr bwMode="auto">
                <a:xfrm>
                  <a:off x="7688263" y="2759076"/>
                  <a:ext cx="225425" cy="398463"/>
                </a:xfrm>
                <a:custGeom>
                  <a:avLst/>
                  <a:gdLst>
                    <a:gd name="T0" fmla="*/ 2 w 60"/>
                    <a:gd name="T1" fmla="*/ 56 h 106"/>
                    <a:gd name="T2" fmla="*/ 2 w 60"/>
                    <a:gd name="T3" fmla="*/ 49 h 106"/>
                    <a:gd name="T4" fmla="*/ 11 w 60"/>
                    <a:gd name="T5" fmla="*/ 40 h 106"/>
                    <a:gd name="T6" fmla="*/ 51 w 60"/>
                    <a:gd name="T7" fmla="*/ 2 h 106"/>
                    <a:gd name="T8" fmla="*/ 57 w 60"/>
                    <a:gd name="T9" fmla="*/ 2 h 106"/>
                    <a:gd name="T10" fmla="*/ 57 w 60"/>
                    <a:gd name="T11" fmla="*/ 8 h 106"/>
                    <a:gd name="T12" fmla="*/ 16 w 60"/>
                    <a:gd name="T13" fmla="*/ 49 h 106"/>
                    <a:gd name="T14" fmla="*/ 16 w 60"/>
                    <a:gd name="T15" fmla="*/ 56 h 106"/>
                    <a:gd name="T16" fmla="*/ 58 w 60"/>
                    <a:gd name="T17" fmla="*/ 98 h 106"/>
                    <a:gd name="T18" fmla="*/ 58 w 60"/>
                    <a:gd name="T19" fmla="*/ 104 h 106"/>
                    <a:gd name="T20" fmla="*/ 51 w 60"/>
                    <a:gd name="T21" fmla="*/ 104 h 106"/>
                    <a:gd name="T22" fmla="*/ 11 w 60"/>
                    <a:gd name="T23" fmla="*/ 66 h 106"/>
                    <a:gd name="T24" fmla="*/ 11 w 60"/>
                    <a:gd name="T25" fmla="*/ 66 h 106"/>
                    <a:gd name="T26" fmla="*/ 2 w 60"/>
                    <a:gd name="T27" fmla="*/ 5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 h="106">
                      <a:moveTo>
                        <a:pt x="2" y="56"/>
                      </a:moveTo>
                      <a:cubicBezTo>
                        <a:pt x="0" y="54"/>
                        <a:pt x="1" y="51"/>
                        <a:pt x="2" y="49"/>
                      </a:cubicBezTo>
                      <a:cubicBezTo>
                        <a:pt x="11" y="40"/>
                        <a:pt x="11" y="40"/>
                        <a:pt x="11" y="40"/>
                      </a:cubicBezTo>
                      <a:cubicBezTo>
                        <a:pt x="51" y="2"/>
                        <a:pt x="51" y="2"/>
                        <a:pt x="51" y="2"/>
                      </a:cubicBezTo>
                      <a:cubicBezTo>
                        <a:pt x="52" y="0"/>
                        <a:pt x="55" y="0"/>
                        <a:pt x="57" y="2"/>
                      </a:cubicBezTo>
                      <a:cubicBezTo>
                        <a:pt x="59" y="3"/>
                        <a:pt x="59" y="7"/>
                        <a:pt x="57" y="8"/>
                      </a:cubicBezTo>
                      <a:cubicBezTo>
                        <a:pt x="16" y="49"/>
                        <a:pt x="16" y="49"/>
                        <a:pt x="16" y="49"/>
                      </a:cubicBezTo>
                      <a:cubicBezTo>
                        <a:pt x="14" y="51"/>
                        <a:pt x="14" y="54"/>
                        <a:pt x="16" y="56"/>
                      </a:cubicBezTo>
                      <a:cubicBezTo>
                        <a:pt x="58" y="98"/>
                        <a:pt x="58" y="98"/>
                        <a:pt x="58" y="98"/>
                      </a:cubicBezTo>
                      <a:cubicBezTo>
                        <a:pt x="60" y="100"/>
                        <a:pt x="60" y="103"/>
                        <a:pt x="58" y="104"/>
                      </a:cubicBezTo>
                      <a:cubicBezTo>
                        <a:pt x="56" y="106"/>
                        <a:pt x="53" y="106"/>
                        <a:pt x="51" y="104"/>
                      </a:cubicBezTo>
                      <a:cubicBezTo>
                        <a:pt x="11" y="66"/>
                        <a:pt x="11" y="66"/>
                        <a:pt x="11" y="66"/>
                      </a:cubicBezTo>
                      <a:cubicBezTo>
                        <a:pt x="11" y="66"/>
                        <a:pt x="11" y="66"/>
                        <a:pt x="11" y="66"/>
                      </a:cubicBezTo>
                      <a:lnTo>
                        <a:pt x="2" y="56"/>
                      </a:lnTo>
                      <a:close/>
                    </a:path>
                  </a:pathLst>
                </a:custGeom>
                <a:solidFill>
                  <a:srgbClr val="3999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Calibri" panose="020F0502020204030204"/>
                    <a:ea typeface="+mn-ea"/>
                    <a:cs typeface="+mn-cs"/>
                  </a:endParaRPr>
                </a:p>
              </p:txBody>
            </p:sp>
            <p:sp>
              <p:nvSpPr>
                <p:cNvPr id="15" name="Freeform 69">
                  <a:extLst>
                    <a:ext uri="{FF2B5EF4-FFF2-40B4-BE49-F238E27FC236}">
                      <a16:creationId xmlns:a16="http://schemas.microsoft.com/office/drawing/2014/main" id="{1092748B-DFFE-4A6D-9465-B1BBDE29BB47}"/>
                    </a:ext>
                  </a:extLst>
                </p:cNvPr>
                <p:cNvSpPr>
                  <a:spLocks/>
                </p:cNvSpPr>
                <p:nvPr/>
              </p:nvSpPr>
              <p:spPr bwMode="auto">
                <a:xfrm>
                  <a:off x="7878900" y="2643120"/>
                  <a:ext cx="296863" cy="636588"/>
                </a:xfrm>
                <a:custGeom>
                  <a:avLst/>
                  <a:gdLst>
                    <a:gd name="T0" fmla="*/ 184 w 187"/>
                    <a:gd name="T1" fmla="*/ 0 h 401"/>
                    <a:gd name="T2" fmla="*/ 113 w 187"/>
                    <a:gd name="T3" fmla="*/ 0 h 401"/>
                    <a:gd name="T4" fmla="*/ 40 w 187"/>
                    <a:gd name="T5" fmla="*/ 166 h 401"/>
                    <a:gd name="T6" fmla="*/ 128 w 187"/>
                    <a:gd name="T7" fmla="*/ 168 h 401"/>
                    <a:gd name="T8" fmla="*/ 0 w 187"/>
                    <a:gd name="T9" fmla="*/ 401 h 401"/>
                    <a:gd name="T10" fmla="*/ 187 w 187"/>
                    <a:gd name="T11" fmla="*/ 135 h 401"/>
                    <a:gd name="T12" fmla="*/ 94 w 187"/>
                    <a:gd name="T13" fmla="*/ 135 h 401"/>
                    <a:gd name="T14" fmla="*/ 184 w 187"/>
                    <a:gd name="T15" fmla="*/ 0 h 4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7" h="401">
                      <a:moveTo>
                        <a:pt x="184" y="0"/>
                      </a:moveTo>
                      <a:lnTo>
                        <a:pt x="113" y="0"/>
                      </a:lnTo>
                      <a:lnTo>
                        <a:pt x="40" y="166"/>
                      </a:lnTo>
                      <a:lnTo>
                        <a:pt x="128" y="168"/>
                      </a:lnTo>
                      <a:lnTo>
                        <a:pt x="0" y="401"/>
                      </a:lnTo>
                      <a:lnTo>
                        <a:pt x="187" y="135"/>
                      </a:lnTo>
                      <a:lnTo>
                        <a:pt x="94" y="135"/>
                      </a:lnTo>
                      <a:lnTo>
                        <a:pt x="184" y="0"/>
                      </a:lnTo>
                      <a:close/>
                    </a:path>
                  </a:pathLst>
                </a:custGeom>
                <a:solidFill>
                  <a:srgbClr val="FDBC0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latin typeface="Calibri" panose="020F0502020204030204"/>
                    <a:ea typeface="+mn-ea"/>
                    <a:cs typeface="+mn-cs"/>
                  </a:endParaRPr>
                </a:p>
              </p:txBody>
            </p:sp>
          </p:grpSp>
          <p:sp>
            <p:nvSpPr>
              <p:cNvPr id="12" name="Rectangle 5">
                <a:extLst>
                  <a:ext uri="{FF2B5EF4-FFF2-40B4-BE49-F238E27FC236}">
                    <a16:creationId xmlns:a16="http://schemas.microsoft.com/office/drawing/2014/main" id="{4D62F3E9-76FA-44A9-84E2-C6F4CB30BF42}"/>
                  </a:ext>
                </a:extLst>
              </p:cNvPr>
              <p:cNvSpPr>
                <a:spLocks noChangeArrowheads="1"/>
              </p:cNvSpPr>
              <p:nvPr/>
            </p:nvSpPr>
            <p:spPr bwMode="auto">
              <a:xfrm>
                <a:off x="4732219" y="4099769"/>
                <a:ext cx="2224968"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505050"/>
                    </a:solidFill>
                    <a:effectLst/>
                    <a:uLnTx/>
                    <a:uFillTx/>
                    <a:latin typeface="Segoe UI Light" panose="020B0502040204020203" pitchFamily="34" charset="0"/>
                    <a:ea typeface="+mn-ea"/>
                    <a:cs typeface="+mn-cs"/>
                  </a:rPr>
                  <a:t>Azure Function queries</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505050"/>
                    </a:solidFill>
                    <a:effectLst/>
                    <a:uLnTx/>
                    <a:uFillTx/>
                    <a:latin typeface="Segoe UI Light" panose="020B0502040204020203" pitchFamily="34" charset="0"/>
                    <a:ea typeface="+mn-ea"/>
                    <a:cs typeface="+mn-cs"/>
                  </a:rPr>
                  <a:t>Microsoft Graph</a:t>
                </a:r>
                <a:endParaRPr kumimoji="0" lang="en-US" altLang="en-US" sz="1800" b="0" i="0" u="none" strike="noStrike" kern="0" cap="none" spc="0" normalizeH="0" baseline="0" noProof="0" dirty="0">
                  <a:ln>
                    <a:noFill/>
                  </a:ln>
                  <a:solidFill>
                    <a:prstClr val="black"/>
                  </a:solidFill>
                  <a:effectLst/>
                  <a:uLnTx/>
                  <a:uFillTx/>
                  <a:latin typeface="Arial" panose="020B0604020202020204" pitchFamily="34" charset="0"/>
                  <a:ea typeface="+mn-ea"/>
                  <a:cs typeface="+mn-cs"/>
                </a:endParaRPr>
              </a:p>
            </p:txBody>
          </p:sp>
        </p:grpSp>
        <p:cxnSp>
          <p:nvCxnSpPr>
            <p:cNvPr id="10" name="Straight Arrow Connector 9">
              <a:extLst>
                <a:ext uri="{FF2B5EF4-FFF2-40B4-BE49-F238E27FC236}">
                  <a16:creationId xmlns:a16="http://schemas.microsoft.com/office/drawing/2014/main" id="{8C254F64-1EB5-4992-A98F-D2E95C219510}"/>
                </a:ext>
              </a:extLst>
            </p:cNvPr>
            <p:cNvCxnSpPr>
              <a:cxnSpLocks/>
            </p:cNvCxnSpPr>
            <p:nvPr/>
          </p:nvCxnSpPr>
          <p:spPr>
            <a:xfrm flipH="1">
              <a:off x="3571777" y="4809451"/>
              <a:ext cx="1186904" cy="0"/>
            </a:xfrm>
            <a:prstGeom prst="straightConnector1">
              <a:avLst/>
            </a:prstGeom>
            <a:ln w="57150">
              <a:solidFill>
                <a:schemeClr val="accent6">
                  <a:lumMod val="75000"/>
                </a:schemeClr>
              </a:solidFill>
              <a:prstDash val="sysDot"/>
              <a:headEnd type="triangle" w="lg" len="med"/>
              <a:tailEnd type="none" w="lg" len="med"/>
            </a:ln>
          </p:spPr>
          <p:style>
            <a:lnRef idx="1">
              <a:schemeClr val="accent1"/>
            </a:lnRef>
            <a:fillRef idx="0">
              <a:schemeClr val="accent1"/>
            </a:fillRef>
            <a:effectRef idx="0">
              <a:schemeClr val="accent1"/>
            </a:effectRef>
            <a:fontRef idx="minor">
              <a:schemeClr val="tx1"/>
            </a:fontRef>
          </p:style>
        </p:cxnSp>
      </p:grpSp>
      <p:sp>
        <p:nvSpPr>
          <p:cNvPr id="19" name="Rectangle 5">
            <a:extLst>
              <a:ext uri="{FF2B5EF4-FFF2-40B4-BE49-F238E27FC236}">
                <a16:creationId xmlns:a16="http://schemas.microsoft.com/office/drawing/2014/main" id="{28CB6C4B-9D63-454B-93EF-B463A906E338}"/>
              </a:ext>
            </a:extLst>
          </p:cNvPr>
          <p:cNvSpPr>
            <a:spLocks noChangeArrowheads="1"/>
          </p:cNvSpPr>
          <p:nvPr/>
        </p:nvSpPr>
        <p:spPr bwMode="auto">
          <a:xfrm>
            <a:off x="1612727" y="5062985"/>
            <a:ext cx="1583767"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505050"/>
                </a:solidFill>
                <a:effectLst/>
                <a:uLnTx/>
                <a:uFillTx/>
                <a:latin typeface="Segoe UI Light" panose="020B0502040204020203" pitchFamily="34" charset="0"/>
                <a:ea typeface="+mn-ea"/>
                <a:cs typeface="+mn-cs"/>
              </a:rPr>
              <a:t>Web hook </a:t>
            </a: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1800" b="0" i="0" u="none" strike="noStrike" kern="0" cap="none" spc="0" normalizeH="0" baseline="0" noProof="0" dirty="0">
                <a:ln>
                  <a:noFill/>
                </a:ln>
                <a:solidFill>
                  <a:srgbClr val="505050"/>
                </a:solidFill>
                <a:effectLst/>
                <a:uLnTx/>
                <a:uFillTx/>
                <a:latin typeface="Segoe UI Light" panose="020B0502040204020203" pitchFamily="34" charset="0"/>
                <a:ea typeface="+mn-ea"/>
                <a:cs typeface="+mn-cs"/>
              </a:rPr>
              <a:t>triggers function</a:t>
            </a:r>
          </a:p>
        </p:txBody>
      </p:sp>
      <p:cxnSp>
        <p:nvCxnSpPr>
          <p:cNvPr id="21" name="Straight Arrow Connector 20">
            <a:extLst>
              <a:ext uri="{FF2B5EF4-FFF2-40B4-BE49-F238E27FC236}">
                <a16:creationId xmlns:a16="http://schemas.microsoft.com/office/drawing/2014/main" id="{1040C602-7DEE-4E2E-A2DE-CA89CF7F91D6}"/>
              </a:ext>
            </a:extLst>
          </p:cNvPr>
          <p:cNvCxnSpPr>
            <a:cxnSpLocks/>
          </p:cNvCxnSpPr>
          <p:nvPr/>
        </p:nvCxnSpPr>
        <p:spPr>
          <a:xfrm flipH="1">
            <a:off x="7444426" y="4255125"/>
            <a:ext cx="1186904" cy="0"/>
          </a:xfrm>
          <a:prstGeom prst="straightConnector1">
            <a:avLst/>
          </a:prstGeom>
          <a:ln w="57150">
            <a:solidFill>
              <a:schemeClr val="accent6">
                <a:lumMod val="75000"/>
              </a:schemeClr>
            </a:solidFill>
            <a:prstDash val="sysDot"/>
            <a:headEnd type="triangle" w="lg" len="med"/>
            <a:tailEnd type="none" w="lg" len="med"/>
          </a:ln>
        </p:spPr>
        <p:style>
          <a:lnRef idx="1">
            <a:schemeClr val="accent1"/>
          </a:lnRef>
          <a:fillRef idx="0">
            <a:schemeClr val="accent1"/>
          </a:fillRef>
          <a:effectRef idx="0">
            <a:schemeClr val="accent1"/>
          </a:effectRef>
          <a:fontRef idx="minor">
            <a:schemeClr val="tx1"/>
          </a:fontRef>
        </p:style>
      </p:cxnSp>
      <p:pic>
        <p:nvPicPr>
          <p:cNvPr id="24" name="Picture 23">
            <a:extLst>
              <a:ext uri="{FF2B5EF4-FFF2-40B4-BE49-F238E27FC236}">
                <a16:creationId xmlns:a16="http://schemas.microsoft.com/office/drawing/2014/main" id="{7A1813A6-9306-4AD7-81C8-31E26CA2A11C}"/>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613900" y="3568521"/>
            <a:ext cx="1581422" cy="1581422"/>
          </a:xfrm>
          <a:prstGeom prst="rect">
            <a:avLst/>
          </a:prstGeom>
        </p:spPr>
      </p:pic>
      <p:sp>
        <p:nvSpPr>
          <p:cNvPr id="23" name="Freeform 21">
            <a:extLst>
              <a:ext uri="{FF2B5EF4-FFF2-40B4-BE49-F238E27FC236}">
                <a16:creationId xmlns:a16="http://schemas.microsoft.com/office/drawing/2014/main" id="{B3504769-EEF5-4A62-BA34-C33403D6A3A7}"/>
              </a:ext>
            </a:extLst>
          </p:cNvPr>
          <p:cNvSpPr>
            <a:spLocks noChangeAspect="1" noEditPoints="1"/>
          </p:cNvSpPr>
          <p:nvPr/>
        </p:nvSpPr>
        <p:spPr bwMode="black">
          <a:xfrm>
            <a:off x="9267775" y="3622496"/>
            <a:ext cx="1306522" cy="813726"/>
          </a:xfrm>
          <a:custGeom>
            <a:avLst/>
            <a:gdLst>
              <a:gd name="T0" fmla="*/ 1277 w 1355"/>
              <a:gd name="T1" fmla="*/ 371 h 843"/>
              <a:gd name="T2" fmla="*/ 1157 w 1355"/>
              <a:gd name="T3" fmla="*/ 298 h 843"/>
              <a:gd name="T4" fmla="*/ 1157 w 1355"/>
              <a:gd name="T5" fmla="*/ 277 h 843"/>
              <a:gd name="T6" fmla="*/ 1080 w 1355"/>
              <a:gd name="T7" fmla="*/ 83 h 843"/>
              <a:gd name="T8" fmla="*/ 888 w 1355"/>
              <a:gd name="T9" fmla="*/ 0 h 843"/>
              <a:gd name="T10" fmla="*/ 650 w 1355"/>
              <a:gd name="T11" fmla="*/ 135 h 843"/>
              <a:gd name="T12" fmla="*/ 544 w 1355"/>
              <a:gd name="T13" fmla="*/ 114 h 843"/>
              <a:gd name="T14" fmla="*/ 353 w 1355"/>
              <a:gd name="T15" fmla="*/ 189 h 843"/>
              <a:gd name="T16" fmla="*/ 287 w 1355"/>
              <a:gd name="T17" fmla="*/ 287 h 843"/>
              <a:gd name="T18" fmla="*/ 275 w 1355"/>
              <a:gd name="T19" fmla="*/ 287 h 843"/>
              <a:gd name="T20" fmla="*/ 82 w 1355"/>
              <a:gd name="T21" fmla="*/ 370 h 843"/>
              <a:gd name="T22" fmla="*/ 0 w 1355"/>
              <a:gd name="T23" fmla="*/ 565 h 843"/>
              <a:gd name="T24" fmla="*/ 82 w 1355"/>
              <a:gd name="T25" fmla="*/ 760 h 843"/>
              <a:gd name="T26" fmla="*/ 275 w 1355"/>
              <a:gd name="T27" fmla="*/ 843 h 843"/>
              <a:gd name="T28" fmla="*/ 1080 w 1355"/>
              <a:gd name="T29" fmla="*/ 843 h 843"/>
              <a:gd name="T30" fmla="*/ 1277 w 1355"/>
              <a:gd name="T31" fmla="*/ 760 h 843"/>
              <a:gd name="T32" fmla="*/ 1355 w 1355"/>
              <a:gd name="T33" fmla="*/ 565 h 843"/>
              <a:gd name="T34" fmla="*/ 1277 w 1355"/>
              <a:gd name="T35" fmla="*/ 371 h 843"/>
              <a:gd name="T36" fmla="*/ 1080 w 1355"/>
              <a:gd name="T37" fmla="*/ 766 h 843"/>
              <a:gd name="T38" fmla="*/ 275 w 1355"/>
              <a:gd name="T39" fmla="*/ 766 h 843"/>
              <a:gd name="T40" fmla="*/ 76 w 1355"/>
              <a:gd name="T41" fmla="*/ 565 h 843"/>
              <a:gd name="T42" fmla="*/ 275 w 1355"/>
              <a:gd name="T43" fmla="*/ 364 h 843"/>
              <a:gd name="T44" fmla="*/ 346 w 1355"/>
              <a:gd name="T45" fmla="*/ 381 h 843"/>
              <a:gd name="T46" fmla="*/ 544 w 1355"/>
              <a:gd name="T47" fmla="*/ 191 h 843"/>
              <a:gd name="T48" fmla="*/ 689 w 1355"/>
              <a:gd name="T49" fmla="*/ 255 h 843"/>
              <a:gd name="T50" fmla="*/ 888 w 1355"/>
              <a:gd name="T51" fmla="*/ 77 h 843"/>
              <a:gd name="T52" fmla="*/ 1080 w 1355"/>
              <a:gd name="T53" fmla="*/ 277 h 843"/>
              <a:gd name="T54" fmla="*/ 1064 w 1355"/>
              <a:gd name="T55" fmla="*/ 370 h 843"/>
              <a:gd name="T56" fmla="*/ 1080 w 1355"/>
              <a:gd name="T57" fmla="*/ 364 h 843"/>
              <a:gd name="T58" fmla="*/ 1278 w 1355"/>
              <a:gd name="T59" fmla="*/ 565 h 843"/>
              <a:gd name="T60" fmla="*/ 1080 w 1355"/>
              <a:gd name="T61" fmla="*/ 766 h 8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55" h="843">
                <a:moveTo>
                  <a:pt x="1277" y="371"/>
                </a:moveTo>
                <a:cubicBezTo>
                  <a:pt x="1242" y="335"/>
                  <a:pt x="1201" y="311"/>
                  <a:pt x="1157" y="298"/>
                </a:cubicBezTo>
                <a:cubicBezTo>
                  <a:pt x="1157" y="291"/>
                  <a:pt x="1157" y="285"/>
                  <a:pt x="1157" y="277"/>
                </a:cubicBezTo>
                <a:cubicBezTo>
                  <a:pt x="1157" y="205"/>
                  <a:pt x="1130" y="136"/>
                  <a:pt x="1080" y="83"/>
                </a:cubicBezTo>
                <a:cubicBezTo>
                  <a:pt x="1028" y="29"/>
                  <a:pt x="959" y="0"/>
                  <a:pt x="888" y="0"/>
                </a:cubicBezTo>
                <a:cubicBezTo>
                  <a:pt x="789" y="0"/>
                  <a:pt x="700" y="54"/>
                  <a:pt x="650" y="135"/>
                </a:cubicBezTo>
                <a:cubicBezTo>
                  <a:pt x="618" y="121"/>
                  <a:pt x="581" y="114"/>
                  <a:pt x="544" y="114"/>
                </a:cubicBezTo>
                <a:cubicBezTo>
                  <a:pt x="471" y="114"/>
                  <a:pt x="404" y="141"/>
                  <a:pt x="353" y="189"/>
                </a:cubicBezTo>
                <a:cubicBezTo>
                  <a:pt x="324" y="217"/>
                  <a:pt x="302" y="250"/>
                  <a:pt x="287" y="287"/>
                </a:cubicBezTo>
                <a:cubicBezTo>
                  <a:pt x="283" y="287"/>
                  <a:pt x="279" y="287"/>
                  <a:pt x="275" y="287"/>
                </a:cubicBezTo>
                <a:cubicBezTo>
                  <a:pt x="203" y="287"/>
                  <a:pt x="134" y="317"/>
                  <a:pt x="82" y="370"/>
                </a:cubicBezTo>
                <a:cubicBezTo>
                  <a:pt x="29" y="422"/>
                  <a:pt x="0" y="492"/>
                  <a:pt x="0" y="565"/>
                </a:cubicBezTo>
                <a:cubicBezTo>
                  <a:pt x="0" y="638"/>
                  <a:pt x="29" y="707"/>
                  <a:pt x="82" y="760"/>
                </a:cubicBezTo>
                <a:cubicBezTo>
                  <a:pt x="134" y="814"/>
                  <a:pt x="203" y="843"/>
                  <a:pt x="275" y="843"/>
                </a:cubicBezTo>
                <a:cubicBezTo>
                  <a:pt x="1080" y="843"/>
                  <a:pt x="1080" y="843"/>
                  <a:pt x="1080" y="843"/>
                </a:cubicBezTo>
                <a:cubicBezTo>
                  <a:pt x="1155" y="843"/>
                  <a:pt x="1224" y="814"/>
                  <a:pt x="1277" y="760"/>
                </a:cubicBezTo>
                <a:cubicBezTo>
                  <a:pt x="1327" y="707"/>
                  <a:pt x="1355" y="638"/>
                  <a:pt x="1355" y="565"/>
                </a:cubicBezTo>
                <a:cubicBezTo>
                  <a:pt x="1355" y="492"/>
                  <a:pt x="1327" y="422"/>
                  <a:pt x="1277" y="371"/>
                </a:cubicBezTo>
                <a:close/>
                <a:moveTo>
                  <a:pt x="1080" y="766"/>
                </a:moveTo>
                <a:cubicBezTo>
                  <a:pt x="1080" y="766"/>
                  <a:pt x="437" y="766"/>
                  <a:pt x="275" y="766"/>
                </a:cubicBezTo>
                <a:cubicBezTo>
                  <a:pt x="167" y="766"/>
                  <a:pt x="76" y="674"/>
                  <a:pt x="76" y="565"/>
                </a:cubicBezTo>
                <a:cubicBezTo>
                  <a:pt x="76" y="457"/>
                  <a:pt x="167" y="364"/>
                  <a:pt x="275" y="364"/>
                </a:cubicBezTo>
                <a:cubicBezTo>
                  <a:pt x="302" y="364"/>
                  <a:pt x="324" y="370"/>
                  <a:pt x="346" y="381"/>
                </a:cubicBezTo>
                <a:cubicBezTo>
                  <a:pt x="351" y="272"/>
                  <a:pt x="437" y="191"/>
                  <a:pt x="544" y="191"/>
                </a:cubicBezTo>
                <a:cubicBezTo>
                  <a:pt x="603" y="191"/>
                  <a:pt x="650" y="213"/>
                  <a:pt x="689" y="255"/>
                </a:cubicBezTo>
                <a:cubicBezTo>
                  <a:pt x="699" y="158"/>
                  <a:pt x="785" y="77"/>
                  <a:pt x="888" y="77"/>
                </a:cubicBezTo>
                <a:cubicBezTo>
                  <a:pt x="994" y="77"/>
                  <a:pt x="1080" y="169"/>
                  <a:pt x="1080" y="277"/>
                </a:cubicBezTo>
                <a:cubicBezTo>
                  <a:pt x="1080" y="311"/>
                  <a:pt x="1075" y="343"/>
                  <a:pt x="1064" y="370"/>
                </a:cubicBezTo>
                <a:cubicBezTo>
                  <a:pt x="1069" y="364"/>
                  <a:pt x="1075" y="364"/>
                  <a:pt x="1080" y="364"/>
                </a:cubicBezTo>
                <a:cubicBezTo>
                  <a:pt x="1192" y="364"/>
                  <a:pt x="1278" y="457"/>
                  <a:pt x="1278" y="565"/>
                </a:cubicBezTo>
                <a:cubicBezTo>
                  <a:pt x="1278" y="674"/>
                  <a:pt x="1192" y="766"/>
                  <a:pt x="1080" y="766"/>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defPPr>
              <a:defRPr lang="en-US"/>
            </a:defPPr>
            <a:lvl1pPr marL="0" algn="l" defTabSz="932686" rtl="0" eaLnBrk="1" latinLnBrk="0" hangingPunct="1">
              <a:defRPr sz="1800" kern="1200">
                <a:solidFill>
                  <a:schemeClr val="tx1"/>
                </a:solidFill>
                <a:latin typeface="+mn-lt"/>
                <a:ea typeface="+mn-ea"/>
                <a:cs typeface="+mn-cs"/>
              </a:defRPr>
            </a:lvl1pPr>
            <a:lvl2pPr marL="466343" algn="l" defTabSz="932686" rtl="0" eaLnBrk="1" latinLnBrk="0" hangingPunct="1">
              <a:defRPr sz="1800" kern="1200">
                <a:solidFill>
                  <a:schemeClr val="tx1"/>
                </a:solidFill>
                <a:latin typeface="+mn-lt"/>
                <a:ea typeface="+mn-ea"/>
                <a:cs typeface="+mn-cs"/>
              </a:defRPr>
            </a:lvl2pPr>
            <a:lvl3pPr marL="932686" algn="l" defTabSz="932686" rtl="0" eaLnBrk="1" latinLnBrk="0" hangingPunct="1">
              <a:defRPr sz="1800" kern="1200">
                <a:solidFill>
                  <a:schemeClr val="tx1"/>
                </a:solidFill>
                <a:latin typeface="+mn-lt"/>
                <a:ea typeface="+mn-ea"/>
                <a:cs typeface="+mn-cs"/>
              </a:defRPr>
            </a:lvl3pPr>
            <a:lvl4pPr marL="1399029" algn="l" defTabSz="932686" rtl="0" eaLnBrk="1" latinLnBrk="0" hangingPunct="1">
              <a:defRPr sz="1800" kern="1200">
                <a:solidFill>
                  <a:schemeClr val="tx1"/>
                </a:solidFill>
                <a:latin typeface="+mn-lt"/>
                <a:ea typeface="+mn-ea"/>
                <a:cs typeface="+mn-cs"/>
              </a:defRPr>
            </a:lvl4pPr>
            <a:lvl5pPr marL="1865372" algn="l" defTabSz="932686" rtl="0" eaLnBrk="1" latinLnBrk="0" hangingPunct="1">
              <a:defRPr sz="1800" kern="1200">
                <a:solidFill>
                  <a:schemeClr val="tx1"/>
                </a:solidFill>
                <a:latin typeface="+mn-lt"/>
                <a:ea typeface="+mn-ea"/>
                <a:cs typeface="+mn-cs"/>
              </a:defRPr>
            </a:lvl5pPr>
            <a:lvl6pPr marL="2331716" algn="l" defTabSz="932686" rtl="0" eaLnBrk="1" latinLnBrk="0" hangingPunct="1">
              <a:defRPr sz="1800" kern="1200">
                <a:solidFill>
                  <a:schemeClr val="tx1"/>
                </a:solidFill>
                <a:latin typeface="+mn-lt"/>
                <a:ea typeface="+mn-ea"/>
                <a:cs typeface="+mn-cs"/>
              </a:defRPr>
            </a:lvl6pPr>
            <a:lvl7pPr marL="2798058" algn="l" defTabSz="932686" rtl="0" eaLnBrk="1" latinLnBrk="0" hangingPunct="1">
              <a:defRPr sz="1800" kern="1200">
                <a:solidFill>
                  <a:schemeClr val="tx1"/>
                </a:solidFill>
                <a:latin typeface="+mn-lt"/>
                <a:ea typeface="+mn-ea"/>
                <a:cs typeface="+mn-cs"/>
              </a:defRPr>
            </a:lvl7pPr>
            <a:lvl8pPr marL="3264401" algn="l" defTabSz="932686" rtl="0" eaLnBrk="1" latinLnBrk="0" hangingPunct="1">
              <a:defRPr sz="1800" kern="1200">
                <a:solidFill>
                  <a:schemeClr val="tx1"/>
                </a:solidFill>
                <a:latin typeface="+mn-lt"/>
                <a:ea typeface="+mn-ea"/>
                <a:cs typeface="+mn-cs"/>
              </a:defRPr>
            </a:lvl8pPr>
            <a:lvl9pPr marL="3730745" algn="l" defTabSz="932686" rtl="0" eaLnBrk="1" latinLnBrk="0" hangingPunct="1">
              <a:defRPr sz="1800" kern="1200">
                <a:solidFill>
                  <a:schemeClr val="tx1"/>
                </a:solidFill>
                <a:latin typeface="+mn-lt"/>
                <a:ea typeface="+mn-ea"/>
                <a:cs typeface="+mn-cs"/>
              </a:defRPr>
            </a:lvl9p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Semilight"/>
              <a:ea typeface="+mn-ea"/>
              <a:cs typeface="+mn-cs"/>
            </a:endParaRPr>
          </a:p>
        </p:txBody>
      </p:sp>
      <p:sp>
        <p:nvSpPr>
          <p:cNvPr id="25" name="TextBox 4">
            <a:extLst>
              <a:ext uri="{FF2B5EF4-FFF2-40B4-BE49-F238E27FC236}">
                <a16:creationId xmlns:a16="http://schemas.microsoft.com/office/drawing/2014/main" id="{739A38CA-A6FF-42BF-B714-10C29315B719}"/>
              </a:ext>
            </a:extLst>
          </p:cNvPr>
          <p:cNvSpPr txBox="1"/>
          <p:nvPr/>
        </p:nvSpPr>
        <p:spPr>
          <a:xfrm>
            <a:off x="8845622" y="4407362"/>
            <a:ext cx="2171025" cy="960263"/>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82880" tIns="146304" rIns="182880" bIns="146304" rtlCol="0">
            <a:spAutoFit/>
          </a:bodyPr>
          <a:lstStyle>
            <a:defPPr>
              <a:defRPr lang="en-US"/>
            </a:defPPr>
            <a:lvl1pPr marL="0" algn="l" defTabSz="932686" rtl="0" eaLnBrk="1" latinLnBrk="0" hangingPunct="1">
              <a:defRPr sz="1800" kern="1200">
                <a:solidFill>
                  <a:schemeClr val="tx1"/>
                </a:solidFill>
                <a:latin typeface="+mn-lt"/>
                <a:ea typeface="+mn-ea"/>
                <a:cs typeface="+mn-cs"/>
              </a:defRPr>
            </a:lvl1pPr>
            <a:lvl2pPr marL="466343" algn="l" defTabSz="932686" rtl="0" eaLnBrk="1" latinLnBrk="0" hangingPunct="1">
              <a:defRPr sz="1800" kern="1200">
                <a:solidFill>
                  <a:schemeClr val="tx1"/>
                </a:solidFill>
                <a:latin typeface="+mn-lt"/>
                <a:ea typeface="+mn-ea"/>
                <a:cs typeface="+mn-cs"/>
              </a:defRPr>
            </a:lvl2pPr>
            <a:lvl3pPr marL="932686" algn="l" defTabSz="932686" rtl="0" eaLnBrk="1" latinLnBrk="0" hangingPunct="1">
              <a:defRPr sz="1800" kern="1200">
                <a:solidFill>
                  <a:schemeClr val="tx1"/>
                </a:solidFill>
                <a:latin typeface="+mn-lt"/>
                <a:ea typeface="+mn-ea"/>
                <a:cs typeface="+mn-cs"/>
              </a:defRPr>
            </a:lvl3pPr>
            <a:lvl4pPr marL="1399029" algn="l" defTabSz="932686" rtl="0" eaLnBrk="1" latinLnBrk="0" hangingPunct="1">
              <a:defRPr sz="1800" kern="1200">
                <a:solidFill>
                  <a:schemeClr val="tx1"/>
                </a:solidFill>
                <a:latin typeface="+mn-lt"/>
                <a:ea typeface="+mn-ea"/>
                <a:cs typeface="+mn-cs"/>
              </a:defRPr>
            </a:lvl4pPr>
            <a:lvl5pPr marL="1865372" algn="l" defTabSz="932686" rtl="0" eaLnBrk="1" latinLnBrk="0" hangingPunct="1">
              <a:defRPr sz="1800" kern="1200">
                <a:solidFill>
                  <a:schemeClr val="tx1"/>
                </a:solidFill>
                <a:latin typeface="+mn-lt"/>
                <a:ea typeface="+mn-ea"/>
                <a:cs typeface="+mn-cs"/>
              </a:defRPr>
            </a:lvl5pPr>
            <a:lvl6pPr marL="2331716" algn="l" defTabSz="932686" rtl="0" eaLnBrk="1" latinLnBrk="0" hangingPunct="1">
              <a:defRPr sz="1800" kern="1200">
                <a:solidFill>
                  <a:schemeClr val="tx1"/>
                </a:solidFill>
                <a:latin typeface="+mn-lt"/>
                <a:ea typeface="+mn-ea"/>
                <a:cs typeface="+mn-cs"/>
              </a:defRPr>
            </a:lvl6pPr>
            <a:lvl7pPr marL="2798058" algn="l" defTabSz="932686" rtl="0" eaLnBrk="1" latinLnBrk="0" hangingPunct="1">
              <a:defRPr sz="1800" kern="1200">
                <a:solidFill>
                  <a:schemeClr val="tx1"/>
                </a:solidFill>
                <a:latin typeface="+mn-lt"/>
                <a:ea typeface="+mn-ea"/>
                <a:cs typeface="+mn-cs"/>
              </a:defRPr>
            </a:lvl7pPr>
            <a:lvl8pPr marL="3264401" algn="l" defTabSz="932686" rtl="0" eaLnBrk="1" latinLnBrk="0" hangingPunct="1">
              <a:defRPr sz="1800" kern="1200">
                <a:solidFill>
                  <a:schemeClr val="tx1"/>
                </a:solidFill>
                <a:latin typeface="+mn-lt"/>
                <a:ea typeface="+mn-ea"/>
                <a:cs typeface="+mn-cs"/>
              </a:defRPr>
            </a:lvl8pPr>
            <a:lvl9pPr marL="3730745" algn="l" defTabSz="932686" rtl="0" eaLnBrk="1" latinLnBrk="0" hangingPunct="1">
              <a:defRPr sz="1800" kern="1200">
                <a:solidFill>
                  <a:schemeClr val="tx1"/>
                </a:solidFill>
                <a:latin typeface="+mn-lt"/>
                <a:ea typeface="+mn-ea"/>
                <a:cs typeface="+mn-cs"/>
              </a:defRPr>
            </a:lvl9pPr>
          </a:lstStyle>
          <a:p>
            <a:pPr marL="0" marR="0" lvl="0" indent="0" algn="ctr" defTabSz="932686"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353535"/>
                </a:solidFill>
                <a:effectLst/>
                <a:uLnTx/>
                <a:uFillTx/>
                <a:latin typeface="Segoe UI Semilight"/>
                <a:ea typeface="+mn-ea"/>
                <a:cs typeface="+mn-cs"/>
              </a:rPr>
              <a:t>Microsoft</a:t>
            </a:r>
            <a:br>
              <a:rPr kumimoji="0" lang="en-US" sz="2400" b="0" i="0" u="none" strike="noStrike" kern="1200" cap="none" spc="0" normalizeH="0" baseline="0" noProof="0" dirty="0">
                <a:ln>
                  <a:noFill/>
                </a:ln>
                <a:solidFill>
                  <a:srgbClr val="353535"/>
                </a:solidFill>
                <a:effectLst/>
                <a:uLnTx/>
                <a:uFillTx/>
                <a:latin typeface="Segoe UI Semilight"/>
                <a:ea typeface="+mn-ea"/>
                <a:cs typeface="+mn-cs"/>
              </a:rPr>
            </a:br>
            <a:r>
              <a:rPr kumimoji="0" lang="en-US" sz="2400" b="0" i="0" u="none" strike="noStrike" kern="1200" cap="none" spc="0" normalizeH="0" baseline="0" noProof="0" dirty="0">
                <a:ln>
                  <a:noFill/>
                </a:ln>
                <a:solidFill>
                  <a:srgbClr val="353535"/>
                </a:solidFill>
                <a:effectLst/>
                <a:uLnTx/>
                <a:uFillTx/>
                <a:latin typeface="Segoe UI Semilight"/>
                <a:ea typeface="+mn-ea"/>
                <a:cs typeface="+mn-cs"/>
              </a:rPr>
              <a:t>Graph</a:t>
            </a:r>
          </a:p>
        </p:txBody>
      </p:sp>
    </p:spTree>
    <p:extLst>
      <p:ext uri="{BB962C8B-B14F-4D97-AF65-F5344CB8AC3E}">
        <p14:creationId xmlns:p14="http://schemas.microsoft.com/office/powerpoint/2010/main" val="20422688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465137" y="899478"/>
            <a:ext cx="10447701" cy="2031100"/>
          </a:xfrm>
        </p:spPr>
        <p:txBody>
          <a:bodyPr/>
          <a:lstStyle/>
          <a:p>
            <a:r>
              <a:rPr lang="en-US" dirty="0"/>
              <a:t>Demo</a:t>
            </a:r>
            <a:br>
              <a:rPr lang="en-US" dirty="0"/>
            </a:br>
            <a:br>
              <a:rPr lang="en-US" dirty="0"/>
            </a:br>
            <a:r>
              <a:rPr lang="en-US" sz="2800" dirty="0">
                <a:latin typeface="+mn-lt"/>
              </a:rPr>
              <a:t>Avoid the </a:t>
            </a:r>
            <a:r>
              <a:rPr lang="en-US" sz="2800" dirty="0" err="1">
                <a:latin typeface="+mn-lt"/>
              </a:rPr>
              <a:t>auth</a:t>
            </a:r>
            <a:r>
              <a:rPr lang="en-US" sz="2800">
                <a:latin typeface="+mn-lt"/>
              </a:rPr>
              <a:t> hassle </a:t>
            </a:r>
            <a:r>
              <a:rPr lang="en-US" sz="2800" dirty="0">
                <a:latin typeface="+mn-lt"/>
              </a:rPr>
              <a:t>- use Azure functions</a:t>
            </a:r>
          </a:p>
        </p:txBody>
      </p:sp>
    </p:spTree>
    <p:extLst>
      <p:ext uri="{BB962C8B-B14F-4D97-AF65-F5344CB8AC3E}">
        <p14:creationId xmlns:p14="http://schemas.microsoft.com/office/powerpoint/2010/main" val="2383545062"/>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5138" y="1843063"/>
            <a:ext cx="11533187" cy="411162"/>
          </a:xfrm>
        </p:spPr>
        <p:txBody>
          <a:bodyPr/>
          <a:lstStyle/>
          <a:p>
            <a:r>
              <a:rPr lang="en-US" dirty="0"/>
              <a:t>Summary</a:t>
            </a:r>
          </a:p>
        </p:txBody>
      </p:sp>
      <p:sp>
        <p:nvSpPr>
          <p:cNvPr id="6" name="Text Placeholder 6">
            <a:extLst>
              <a:ext uri="{FF2B5EF4-FFF2-40B4-BE49-F238E27FC236}">
                <a16:creationId xmlns:a16="http://schemas.microsoft.com/office/drawing/2014/main" id="{974293B6-DB39-4F91-AA7D-537440B81B70}"/>
              </a:ext>
            </a:extLst>
          </p:cNvPr>
          <p:cNvSpPr txBox="1">
            <a:spLocks/>
          </p:cNvSpPr>
          <p:nvPr/>
        </p:nvSpPr>
        <p:spPr>
          <a:xfrm>
            <a:off x="465138" y="2621905"/>
            <a:ext cx="4083713" cy="2686889"/>
          </a:xfrm>
          <a:prstGeom prst="rect">
            <a:avLst/>
          </a:prstGeom>
        </p:spPr>
        <p:txBody>
          <a:bodyPr vert="horz" wrap="square" lIns="0" tIns="0" rIns="0" bIns="0" rtlCol="0">
            <a:spAutoFit/>
          </a:bodyPr>
          <a:lstStyle>
            <a:lvl1pPr marL="0" marR="0" indent="0" algn="l" defTabSz="932742" rtl="0" eaLnBrk="1" fontAlgn="auto" latinLnBrk="0" hangingPunct="1">
              <a:lnSpc>
                <a:spcPts val="1800"/>
              </a:lnSpc>
              <a:spcBef>
                <a:spcPts val="0"/>
              </a:spcBef>
              <a:spcAft>
                <a:spcPts val="0"/>
              </a:spcAft>
              <a:buClrTx/>
              <a:buSzPct val="90000"/>
              <a:buFont typeface="Wingdings" panose="05000000000000000000" pitchFamily="2" charset="2"/>
              <a:buNone/>
              <a:tabLst/>
              <a:defRPr sz="1400" b="1" kern="1200" spc="0" baseline="0">
                <a:solidFill>
                  <a:schemeClr val="tx1"/>
                </a:solidFill>
                <a:latin typeface="+mn-lt"/>
                <a:ea typeface="+mn-ea"/>
                <a:cs typeface="+mn-cs"/>
              </a:defRPr>
            </a:lvl1pPr>
            <a:lvl2pPr marL="0" marR="0" indent="0" algn="l" defTabSz="932742" rtl="0" eaLnBrk="1" fontAlgn="auto" latinLnBrk="0" hangingPunct="1">
              <a:lnSpc>
                <a:spcPts val="1800"/>
              </a:lnSpc>
              <a:spcBef>
                <a:spcPts val="0"/>
              </a:spcBef>
              <a:spcAft>
                <a:spcPts val="0"/>
              </a:spcAft>
              <a:buClrTx/>
              <a:buSzPct val="90000"/>
              <a:buFont typeface="Wingdings" panose="05000000000000000000" pitchFamily="2" charset="2"/>
              <a:buNone/>
              <a:tabLst/>
              <a:defRPr sz="1400" kern="1200" spc="0" baseline="0">
                <a:solidFill>
                  <a:schemeClr val="tx1"/>
                </a:solidFill>
                <a:latin typeface="+mn-lt"/>
                <a:ea typeface="+mn-ea"/>
                <a:cs typeface="+mn-cs"/>
              </a:defRPr>
            </a:lvl2pPr>
            <a:lvl3pPr marL="4572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400" kern="1200" spc="0" baseline="0">
                <a:gradFill>
                  <a:gsLst>
                    <a:gs pos="1250">
                      <a:schemeClr val="tx1"/>
                    </a:gs>
                    <a:gs pos="100000">
                      <a:schemeClr val="tx1"/>
                    </a:gs>
                  </a:gsLst>
                  <a:lin ang="5400000" scaled="0"/>
                </a:gradFill>
                <a:latin typeface="+mn-lt"/>
                <a:ea typeface="+mn-ea"/>
                <a:cs typeface="+mn-cs"/>
              </a:defRPr>
            </a:lvl3pPr>
            <a:lvl4pPr marL="6858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2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0">
              <a:lnSpc>
                <a:spcPct val="90000"/>
              </a:lnSpc>
              <a:spcBef>
                <a:spcPts val="1800"/>
              </a:spcBef>
              <a:defRPr/>
            </a:pPr>
            <a:r>
              <a:rPr lang="en-US" sz="1600" b="0" dirty="0">
                <a:solidFill>
                  <a:srgbClr val="2F2F2F"/>
                </a:solidFill>
                <a:latin typeface="Segoe UI Semibold"/>
              </a:rPr>
              <a:t>New endpoint for Azure AD provides converged authentication for personal accounts as well as work or school accounts.</a:t>
            </a:r>
          </a:p>
          <a:p>
            <a:pPr lvl="0">
              <a:lnSpc>
                <a:spcPct val="90000"/>
              </a:lnSpc>
              <a:spcBef>
                <a:spcPts val="1800"/>
              </a:spcBef>
              <a:defRPr/>
            </a:pPr>
            <a:r>
              <a:rPr lang="en-US" sz="1600" b="0" dirty="0">
                <a:solidFill>
                  <a:srgbClr val="2F2F2F"/>
                </a:solidFill>
                <a:latin typeface="Segoe UI Semibold"/>
              </a:rPr>
              <a:t>New MSAL libraries simplify applications that have multiple platform components.</a:t>
            </a:r>
          </a:p>
          <a:p>
            <a:pPr lvl="0">
              <a:lnSpc>
                <a:spcPct val="90000"/>
              </a:lnSpc>
              <a:spcBef>
                <a:spcPts val="1800"/>
              </a:spcBef>
              <a:defRPr/>
            </a:pPr>
            <a:r>
              <a:rPr lang="en-US" sz="1600" b="0" dirty="0">
                <a:solidFill>
                  <a:srgbClr val="2F2F2F"/>
                </a:solidFill>
                <a:latin typeface="Segoe UI Semibold"/>
              </a:rPr>
              <a:t>Using MSAL with delegated and app-only permissions is quite different.</a:t>
            </a:r>
          </a:p>
          <a:p>
            <a:pPr lvl="0">
              <a:lnSpc>
                <a:spcPct val="90000"/>
              </a:lnSpc>
              <a:spcBef>
                <a:spcPts val="1800"/>
              </a:spcBef>
              <a:defRPr/>
            </a:pPr>
            <a:r>
              <a:rPr lang="en-US" sz="1600" b="0" dirty="0">
                <a:solidFill>
                  <a:srgbClr val="2F2F2F"/>
                </a:solidFill>
                <a:latin typeface="Segoe UI Semibold"/>
              </a:rPr>
              <a:t>Azure AD v2 endpoint supports </a:t>
            </a:r>
            <a:r>
              <a:rPr lang="en-US" sz="1600" b="0">
                <a:solidFill>
                  <a:srgbClr val="2F2F2F"/>
                </a:solidFill>
                <a:latin typeface="Segoe UI Semibold"/>
              </a:rPr>
              <a:t>only Microsoft Graph API.</a:t>
            </a:r>
            <a:endParaRPr lang="en-US" sz="1600" b="0" dirty="0">
              <a:solidFill>
                <a:srgbClr val="2F2F2F"/>
              </a:solidFill>
              <a:latin typeface="Segoe UI Semibold"/>
            </a:endParaRPr>
          </a:p>
        </p:txBody>
      </p:sp>
      <p:pic>
        <p:nvPicPr>
          <p:cNvPr id="7" name="Picture 6">
            <a:extLst>
              <a:ext uri="{FF2B5EF4-FFF2-40B4-BE49-F238E27FC236}">
                <a16:creationId xmlns:a16="http://schemas.microsoft.com/office/drawing/2014/main" id="{8F0926A5-EA8D-4DD9-99AB-775131FF00D8}"/>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5887092" y="0"/>
            <a:ext cx="6549383" cy="6994525"/>
          </a:xfrm>
          <a:prstGeom prst="rect">
            <a:avLst/>
          </a:prstGeom>
        </p:spPr>
      </p:pic>
    </p:spTree>
    <p:extLst>
      <p:ext uri="{BB962C8B-B14F-4D97-AF65-F5344CB8AC3E}">
        <p14:creationId xmlns:p14="http://schemas.microsoft.com/office/powerpoint/2010/main" val="1780917324"/>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Thank you</a:t>
            </a:r>
          </a:p>
        </p:txBody>
      </p:sp>
    </p:spTree>
    <p:extLst>
      <p:ext uri="{BB962C8B-B14F-4D97-AF65-F5344CB8AC3E}">
        <p14:creationId xmlns:p14="http://schemas.microsoft.com/office/powerpoint/2010/main" val="1858403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49778584"/>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77DE4A8-E9F0-4A42-97E5-EAF7F4EA1948}"/>
              </a:ext>
            </a:extLst>
          </p:cNvPr>
          <p:cNvSpPr/>
          <p:nvPr/>
        </p:nvSpPr>
        <p:spPr bwMode="auto">
          <a:xfrm>
            <a:off x="2920480" y="4359122"/>
            <a:ext cx="3695157" cy="1013927"/>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9" name="Rectangle 8">
            <a:extLst>
              <a:ext uri="{FF2B5EF4-FFF2-40B4-BE49-F238E27FC236}">
                <a16:creationId xmlns:a16="http://schemas.microsoft.com/office/drawing/2014/main" id="{7C60B86E-E313-4A5F-9D93-ECE18633E884}"/>
              </a:ext>
            </a:extLst>
          </p:cNvPr>
          <p:cNvSpPr/>
          <p:nvPr/>
        </p:nvSpPr>
        <p:spPr bwMode="auto">
          <a:xfrm>
            <a:off x="7666652" y="4316962"/>
            <a:ext cx="3427445" cy="1013927"/>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2" name="Title 1">
            <a:extLst>
              <a:ext uri="{FF2B5EF4-FFF2-40B4-BE49-F238E27FC236}">
                <a16:creationId xmlns:a16="http://schemas.microsoft.com/office/drawing/2014/main" id="{01E59A76-76DE-4965-9BF7-19B7727F95FE}"/>
              </a:ext>
            </a:extLst>
          </p:cNvPr>
          <p:cNvSpPr>
            <a:spLocks noGrp="1"/>
          </p:cNvSpPr>
          <p:nvPr>
            <p:ph type="title"/>
          </p:nvPr>
        </p:nvSpPr>
        <p:spPr/>
        <p:txBody>
          <a:bodyPr/>
          <a:lstStyle/>
          <a:p>
            <a:r>
              <a:rPr lang="en-US" sz="2800" dirty="0"/>
              <a:t>Azure AD </a:t>
            </a:r>
            <a:r>
              <a:rPr lang="en-US" sz="2800" dirty="0" err="1"/>
              <a:t>auth</a:t>
            </a:r>
            <a:r>
              <a:rPr lang="en-US" sz="2800" dirty="0"/>
              <a:t> endpoints</a:t>
            </a:r>
          </a:p>
        </p:txBody>
      </p:sp>
      <p:grpSp>
        <p:nvGrpSpPr>
          <p:cNvPr id="31" name="Group 30">
            <a:extLst>
              <a:ext uri="{FF2B5EF4-FFF2-40B4-BE49-F238E27FC236}">
                <a16:creationId xmlns:a16="http://schemas.microsoft.com/office/drawing/2014/main" id="{44BD0009-1EE0-4073-BE32-65FB1FD89F32}"/>
              </a:ext>
            </a:extLst>
          </p:cNvPr>
          <p:cNvGrpSpPr/>
          <p:nvPr/>
        </p:nvGrpSpPr>
        <p:grpSpPr>
          <a:xfrm>
            <a:off x="3254247" y="4585350"/>
            <a:ext cx="3361390" cy="960220"/>
            <a:chOff x="3087634" y="4543191"/>
            <a:chExt cx="3361390" cy="960220"/>
          </a:xfrm>
        </p:grpSpPr>
        <p:sp>
          <p:nvSpPr>
            <p:cNvPr id="5" name="Freeform 41">
              <a:extLst>
                <a:ext uri="{FF2B5EF4-FFF2-40B4-BE49-F238E27FC236}">
                  <a16:creationId xmlns:a16="http://schemas.microsoft.com/office/drawing/2014/main" id="{AB71FBBB-107D-4CBF-90D6-A84DA1FA9104}"/>
                </a:ext>
              </a:extLst>
            </p:cNvPr>
            <p:cNvSpPr>
              <a:spLocks noEditPoints="1"/>
            </p:cNvSpPr>
            <p:nvPr/>
          </p:nvSpPr>
          <p:spPr bwMode="auto">
            <a:xfrm>
              <a:off x="3087634" y="4574766"/>
              <a:ext cx="584858" cy="564629"/>
            </a:xfrm>
            <a:custGeom>
              <a:avLst/>
              <a:gdLst>
                <a:gd name="T0" fmla="*/ 120 w 120"/>
                <a:gd name="T1" fmla="*/ 0 h 120"/>
                <a:gd name="T2" fmla="*/ 0 w 120"/>
                <a:gd name="T3" fmla="*/ 0 h 120"/>
                <a:gd name="T4" fmla="*/ 0 w 120"/>
                <a:gd name="T5" fmla="*/ 120 h 120"/>
                <a:gd name="T6" fmla="*/ 24 w 120"/>
                <a:gd name="T7" fmla="*/ 120 h 120"/>
                <a:gd name="T8" fmla="*/ 24 w 120"/>
                <a:gd name="T9" fmla="*/ 116 h 120"/>
                <a:gd name="T10" fmla="*/ 60 w 120"/>
                <a:gd name="T11" fmla="*/ 80 h 120"/>
                <a:gd name="T12" fmla="*/ 96 w 120"/>
                <a:gd name="T13" fmla="*/ 116 h 120"/>
                <a:gd name="T14" fmla="*/ 96 w 120"/>
                <a:gd name="T15" fmla="*/ 120 h 120"/>
                <a:gd name="T16" fmla="*/ 120 w 120"/>
                <a:gd name="T17" fmla="*/ 120 h 120"/>
                <a:gd name="T18" fmla="*/ 120 w 120"/>
                <a:gd name="T19" fmla="*/ 0 h 120"/>
                <a:gd name="T20" fmla="*/ 36 w 120"/>
                <a:gd name="T21" fmla="*/ 48 h 120"/>
                <a:gd name="T22" fmla="*/ 60 w 120"/>
                <a:gd name="T23" fmla="*/ 24 h 120"/>
                <a:gd name="T24" fmla="*/ 84 w 120"/>
                <a:gd name="T25" fmla="*/ 48 h 120"/>
                <a:gd name="T26" fmla="*/ 60 w 120"/>
                <a:gd name="T27" fmla="*/ 72 h 120"/>
                <a:gd name="T28" fmla="*/ 36 w 120"/>
                <a:gd name="T29" fmla="*/ 48 h 120"/>
                <a:gd name="T30" fmla="*/ 112 w 120"/>
                <a:gd name="T31" fmla="*/ 112 h 120"/>
                <a:gd name="T32" fmla="*/ 104 w 120"/>
                <a:gd name="T33" fmla="*/ 112 h 120"/>
                <a:gd name="T34" fmla="*/ 77 w 120"/>
                <a:gd name="T35" fmla="*/ 75 h 120"/>
                <a:gd name="T36" fmla="*/ 92 w 120"/>
                <a:gd name="T37" fmla="*/ 48 h 120"/>
                <a:gd name="T38" fmla="*/ 60 w 120"/>
                <a:gd name="T39" fmla="*/ 16 h 120"/>
                <a:gd name="T40" fmla="*/ 28 w 120"/>
                <a:gd name="T41" fmla="*/ 48 h 120"/>
                <a:gd name="T42" fmla="*/ 43 w 120"/>
                <a:gd name="T43" fmla="*/ 75 h 120"/>
                <a:gd name="T44" fmla="*/ 16 w 120"/>
                <a:gd name="T45" fmla="*/ 112 h 120"/>
                <a:gd name="T46" fmla="*/ 8 w 120"/>
                <a:gd name="T47" fmla="*/ 112 h 120"/>
                <a:gd name="T48" fmla="*/ 8 w 120"/>
                <a:gd name="T49" fmla="*/ 8 h 120"/>
                <a:gd name="T50" fmla="*/ 112 w 120"/>
                <a:gd name="T51" fmla="*/ 8 h 120"/>
                <a:gd name="T52" fmla="*/ 112 w 120"/>
                <a:gd name="T53" fmla="*/ 11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0" h="120">
                  <a:moveTo>
                    <a:pt x="120" y="0"/>
                  </a:moveTo>
                  <a:cubicBezTo>
                    <a:pt x="0" y="0"/>
                    <a:pt x="0" y="0"/>
                    <a:pt x="0" y="0"/>
                  </a:cubicBezTo>
                  <a:cubicBezTo>
                    <a:pt x="0" y="120"/>
                    <a:pt x="0" y="120"/>
                    <a:pt x="0" y="120"/>
                  </a:cubicBezTo>
                  <a:cubicBezTo>
                    <a:pt x="24" y="120"/>
                    <a:pt x="24" y="120"/>
                    <a:pt x="24" y="120"/>
                  </a:cubicBezTo>
                  <a:cubicBezTo>
                    <a:pt x="24" y="116"/>
                    <a:pt x="24" y="116"/>
                    <a:pt x="24" y="116"/>
                  </a:cubicBezTo>
                  <a:cubicBezTo>
                    <a:pt x="24" y="96"/>
                    <a:pt x="40" y="80"/>
                    <a:pt x="60" y="80"/>
                  </a:cubicBezTo>
                  <a:cubicBezTo>
                    <a:pt x="80" y="80"/>
                    <a:pt x="96" y="96"/>
                    <a:pt x="96" y="116"/>
                  </a:cubicBezTo>
                  <a:cubicBezTo>
                    <a:pt x="96" y="120"/>
                    <a:pt x="96" y="120"/>
                    <a:pt x="96" y="120"/>
                  </a:cubicBezTo>
                  <a:cubicBezTo>
                    <a:pt x="120" y="120"/>
                    <a:pt x="120" y="120"/>
                    <a:pt x="120" y="120"/>
                  </a:cubicBezTo>
                  <a:lnTo>
                    <a:pt x="120" y="0"/>
                  </a:lnTo>
                  <a:close/>
                  <a:moveTo>
                    <a:pt x="36" y="48"/>
                  </a:moveTo>
                  <a:cubicBezTo>
                    <a:pt x="36" y="35"/>
                    <a:pt x="47" y="24"/>
                    <a:pt x="60" y="24"/>
                  </a:cubicBezTo>
                  <a:cubicBezTo>
                    <a:pt x="73" y="24"/>
                    <a:pt x="84" y="35"/>
                    <a:pt x="84" y="48"/>
                  </a:cubicBezTo>
                  <a:cubicBezTo>
                    <a:pt x="84" y="61"/>
                    <a:pt x="73" y="72"/>
                    <a:pt x="60" y="72"/>
                  </a:cubicBezTo>
                  <a:cubicBezTo>
                    <a:pt x="47" y="72"/>
                    <a:pt x="36" y="61"/>
                    <a:pt x="36" y="48"/>
                  </a:cubicBezTo>
                  <a:close/>
                  <a:moveTo>
                    <a:pt x="112" y="112"/>
                  </a:moveTo>
                  <a:cubicBezTo>
                    <a:pt x="104" y="112"/>
                    <a:pt x="104" y="112"/>
                    <a:pt x="104" y="112"/>
                  </a:cubicBezTo>
                  <a:cubicBezTo>
                    <a:pt x="102" y="95"/>
                    <a:pt x="91" y="81"/>
                    <a:pt x="77" y="75"/>
                  </a:cubicBezTo>
                  <a:cubicBezTo>
                    <a:pt x="86" y="70"/>
                    <a:pt x="92" y="60"/>
                    <a:pt x="92" y="48"/>
                  </a:cubicBezTo>
                  <a:cubicBezTo>
                    <a:pt x="92" y="30"/>
                    <a:pt x="78" y="16"/>
                    <a:pt x="60" y="16"/>
                  </a:cubicBezTo>
                  <a:cubicBezTo>
                    <a:pt x="42" y="16"/>
                    <a:pt x="28" y="30"/>
                    <a:pt x="28" y="48"/>
                  </a:cubicBezTo>
                  <a:cubicBezTo>
                    <a:pt x="28" y="60"/>
                    <a:pt x="34" y="70"/>
                    <a:pt x="43" y="75"/>
                  </a:cubicBezTo>
                  <a:cubicBezTo>
                    <a:pt x="28" y="81"/>
                    <a:pt x="18" y="95"/>
                    <a:pt x="16" y="112"/>
                  </a:cubicBezTo>
                  <a:cubicBezTo>
                    <a:pt x="8" y="112"/>
                    <a:pt x="8" y="112"/>
                    <a:pt x="8" y="112"/>
                  </a:cubicBezTo>
                  <a:cubicBezTo>
                    <a:pt x="8" y="8"/>
                    <a:pt x="8" y="8"/>
                    <a:pt x="8" y="8"/>
                  </a:cubicBezTo>
                  <a:cubicBezTo>
                    <a:pt x="112" y="8"/>
                    <a:pt x="112" y="8"/>
                    <a:pt x="112" y="8"/>
                  </a:cubicBezTo>
                  <a:lnTo>
                    <a:pt x="112" y="112"/>
                  </a:lnTo>
                  <a:close/>
                </a:path>
              </a:pathLst>
            </a:custGeom>
            <a:solidFill>
              <a:srgbClr val="FFFFFF"/>
            </a:solidFill>
            <a:ln>
              <a:noFill/>
            </a:ln>
          </p:spPr>
          <p:txBody>
            <a:bodyPr vert="horz" wrap="square" lIns="91427" tIns="45713" rIns="91427" bIns="45713" numCol="1" anchor="t" anchorCtr="0" compatLnSpc="1">
              <a:prstTxWarp prst="textNoShape">
                <a:avLst/>
              </a:prstTxWarp>
            </a:body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Segoe UI Semilight"/>
                <a:ea typeface="+mn-ea"/>
                <a:cs typeface="+mn-cs"/>
              </a:endParaRPr>
            </a:p>
          </p:txBody>
        </p:sp>
        <p:sp>
          <p:nvSpPr>
            <p:cNvPr id="6" name="TextBox 5">
              <a:extLst>
                <a:ext uri="{FF2B5EF4-FFF2-40B4-BE49-F238E27FC236}">
                  <a16:creationId xmlns:a16="http://schemas.microsoft.com/office/drawing/2014/main" id="{25D978AF-43C3-4C42-9844-298F2E5F88EC}"/>
                </a:ext>
              </a:extLst>
            </p:cNvPr>
            <p:cNvSpPr txBox="1"/>
            <p:nvPr/>
          </p:nvSpPr>
          <p:spPr>
            <a:xfrm>
              <a:off x="3672492" y="4543191"/>
              <a:ext cx="2776532" cy="960220"/>
            </a:xfrm>
            <a:prstGeom prst="rect">
              <a:avLst/>
            </a:prstGeom>
            <a:noFill/>
          </p:spPr>
          <p:txBody>
            <a:bodyPr wrap="square" lIns="182854" tIns="146283" rIns="182854" bIns="146283" rtlCol="0">
              <a:spAutoFit/>
            </a:bodyPr>
            <a:lstStyle/>
            <a:p>
              <a:pPr marL="0" marR="0" lvl="0" indent="0" algn="l" defTabSz="932597" rtl="0" eaLnBrk="1" fontAlgn="auto" latinLnBrk="0" hangingPunct="1">
                <a:lnSpc>
                  <a:spcPct val="90000"/>
                </a:lnSpc>
                <a:spcBef>
                  <a:spcPts val="0"/>
                </a:spcBef>
                <a:spcAft>
                  <a:spcPts val="600"/>
                </a:spcAft>
                <a:buClrTx/>
                <a:buSzTx/>
                <a:buFontTx/>
                <a:buNone/>
                <a:tabLst/>
                <a:defRPr/>
              </a:pPr>
              <a:r>
                <a:rPr kumimoji="0" lang="en-US" sz="2400" b="0" i="0" u="none" strike="noStrike" kern="0" cap="none" spc="0" normalizeH="0" baseline="0" noProof="0" dirty="0">
                  <a:ln>
                    <a:noFill/>
                  </a:ln>
                  <a:solidFill>
                    <a:srgbClr val="FFFFFF"/>
                  </a:solidFill>
                  <a:effectLst/>
                  <a:uLnTx/>
                  <a:uFillTx/>
                  <a:latin typeface="Segoe UI Semilight"/>
                  <a:ea typeface="+mn-ea"/>
                  <a:cs typeface="+mn-cs"/>
                </a:rPr>
                <a:t>Work and school</a:t>
              </a:r>
            </a:p>
          </p:txBody>
        </p:sp>
      </p:grpSp>
      <p:grpSp>
        <p:nvGrpSpPr>
          <p:cNvPr id="29" name="Group 28">
            <a:extLst>
              <a:ext uri="{FF2B5EF4-FFF2-40B4-BE49-F238E27FC236}">
                <a16:creationId xmlns:a16="http://schemas.microsoft.com/office/drawing/2014/main" id="{FC1AB28A-B9BF-4892-A0AC-43455B0941DC}"/>
              </a:ext>
            </a:extLst>
          </p:cNvPr>
          <p:cNvGrpSpPr/>
          <p:nvPr/>
        </p:nvGrpSpPr>
        <p:grpSpPr>
          <a:xfrm>
            <a:off x="8377192" y="4543191"/>
            <a:ext cx="2006365" cy="634440"/>
            <a:chOff x="8588683" y="4543191"/>
            <a:chExt cx="2006365" cy="634440"/>
          </a:xfrm>
        </p:grpSpPr>
        <p:sp>
          <p:nvSpPr>
            <p:cNvPr id="4" name="Freeform 7">
              <a:extLst>
                <a:ext uri="{FF2B5EF4-FFF2-40B4-BE49-F238E27FC236}">
                  <a16:creationId xmlns:a16="http://schemas.microsoft.com/office/drawing/2014/main" id="{C28B4A40-79C0-443C-9F71-098E8C84AD9E}"/>
                </a:ext>
              </a:extLst>
            </p:cNvPr>
            <p:cNvSpPr>
              <a:spLocks noEditPoints="1"/>
            </p:cNvSpPr>
            <p:nvPr/>
          </p:nvSpPr>
          <p:spPr bwMode="auto">
            <a:xfrm>
              <a:off x="8588683" y="4582703"/>
              <a:ext cx="514840" cy="554689"/>
            </a:xfrm>
            <a:custGeom>
              <a:avLst/>
              <a:gdLst>
                <a:gd name="T0" fmla="*/ 73 w 106"/>
                <a:gd name="T1" fmla="*/ 68 h 118"/>
                <a:gd name="T2" fmla="*/ 90 w 106"/>
                <a:gd name="T3" fmla="*/ 37 h 118"/>
                <a:gd name="T4" fmla="*/ 53 w 106"/>
                <a:gd name="T5" fmla="*/ 0 h 118"/>
                <a:gd name="T6" fmla="*/ 16 w 106"/>
                <a:gd name="T7" fmla="*/ 37 h 118"/>
                <a:gd name="T8" fmla="*/ 33 w 106"/>
                <a:gd name="T9" fmla="*/ 68 h 118"/>
                <a:gd name="T10" fmla="*/ 0 w 106"/>
                <a:gd name="T11" fmla="*/ 117 h 118"/>
                <a:gd name="T12" fmla="*/ 0 w 106"/>
                <a:gd name="T13" fmla="*/ 118 h 118"/>
                <a:gd name="T14" fmla="*/ 10 w 106"/>
                <a:gd name="T15" fmla="*/ 118 h 118"/>
                <a:gd name="T16" fmla="*/ 10 w 106"/>
                <a:gd name="T17" fmla="*/ 117 h 118"/>
                <a:gd name="T18" fmla="*/ 53 w 106"/>
                <a:gd name="T19" fmla="*/ 74 h 118"/>
                <a:gd name="T20" fmla="*/ 96 w 106"/>
                <a:gd name="T21" fmla="*/ 117 h 118"/>
                <a:gd name="T22" fmla="*/ 96 w 106"/>
                <a:gd name="T23" fmla="*/ 118 h 118"/>
                <a:gd name="T24" fmla="*/ 106 w 106"/>
                <a:gd name="T25" fmla="*/ 118 h 118"/>
                <a:gd name="T26" fmla="*/ 106 w 106"/>
                <a:gd name="T27" fmla="*/ 117 h 118"/>
                <a:gd name="T28" fmla="*/ 73 w 106"/>
                <a:gd name="T29" fmla="*/ 68 h 118"/>
                <a:gd name="T30" fmla="*/ 53 w 106"/>
                <a:gd name="T31" fmla="*/ 10 h 118"/>
                <a:gd name="T32" fmla="*/ 80 w 106"/>
                <a:gd name="T33" fmla="*/ 37 h 118"/>
                <a:gd name="T34" fmla="*/ 53 w 106"/>
                <a:gd name="T35" fmla="*/ 64 h 118"/>
                <a:gd name="T36" fmla="*/ 26 w 106"/>
                <a:gd name="T37" fmla="*/ 37 h 118"/>
                <a:gd name="T38" fmla="*/ 53 w 106"/>
                <a:gd name="T39" fmla="*/ 1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6" h="118">
                  <a:moveTo>
                    <a:pt x="73" y="68"/>
                  </a:moveTo>
                  <a:cubicBezTo>
                    <a:pt x="84" y="61"/>
                    <a:pt x="90" y="50"/>
                    <a:pt x="90" y="37"/>
                  </a:cubicBezTo>
                  <a:cubicBezTo>
                    <a:pt x="90" y="17"/>
                    <a:pt x="73" y="0"/>
                    <a:pt x="53" y="0"/>
                  </a:cubicBezTo>
                  <a:cubicBezTo>
                    <a:pt x="33" y="0"/>
                    <a:pt x="16" y="17"/>
                    <a:pt x="16" y="37"/>
                  </a:cubicBezTo>
                  <a:cubicBezTo>
                    <a:pt x="16" y="50"/>
                    <a:pt x="22" y="61"/>
                    <a:pt x="33" y="68"/>
                  </a:cubicBezTo>
                  <a:cubicBezTo>
                    <a:pt x="13" y="76"/>
                    <a:pt x="0" y="96"/>
                    <a:pt x="0" y="117"/>
                  </a:cubicBezTo>
                  <a:cubicBezTo>
                    <a:pt x="0" y="118"/>
                    <a:pt x="0" y="118"/>
                    <a:pt x="0" y="118"/>
                  </a:cubicBezTo>
                  <a:cubicBezTo>
                    <a:pt x="10" y="118"/>
                    <a:pt x="10" y="118"/>
                    <a:pt x="10" y="118"/>
                  </a:cubicBezTo>
                  <a:cubicBezTo>
                    <a:pt x="10" y="117"/>
                    <a:pt x="10" y="117"/>
                    <a:pt x="10" y="117"/>
                  </a:cubicBezTo>
                  <a:cubicBezTo>
                    <a:pt x="10" y="93"/>
                    <a:pt x="29" y="74"/>
                    <a:pt x="53" y="74"/>
                  </a:cubicBezTo>
                  <a:cubicBezTo>
                    <a:pt x="77" y="74"/>
                    <a:pt x="96" y="93"/>
                    <a:pt x="96" y="117"/>
                  </a:cubicBezTo>
                  <a:cubicBezTo>
                    <a:pt x="96" y="118"/>
                    <a:pt x="96" y="118"/>
                    <a:pt x="96" y="118"/>
                  </a:cubicBezTo>
                  <a:cubicBezTo>
                    <a:pt x="106" y="118"/>
                    <a:pt x="106" y="118"/>
                    <a:pt x="106" y="118"/>
                  </a:cubicBezTo>
                  <a:cubicBezTo>
                    <a:pt x="106" y="117"/>
                    <a:pt x="106" y="117"/>
                    <a:pt x="106" y="117"/>
                  </a:cubicBezTo>
                  <a:cubicBezTo>
                    <a:pt x="106" y="96"/>
                    <a:pt x="93" y="76"/>
                    <a:pt x="73" y="68"/>
                  </a:cubicBezTo>
                  <a:close/>
                  <a:moveTo>
                    <a:pt x="53" y="10"/>
                  </a:moveTo>
                  <a:cubicBezTo>
                    <a:pt x="68" y="10"/>
                    <a:pt x="80" y="22"/>
                    <a:pt x="80" y="37"/>
                  </a:cubicBezTo>
                  <a:cubicBezTo>
                    <a:pt x="80" y="52"/>
                    <a:pt x="68" y="64"/>
                    <a:pt x="53" y="64"/>
                  </a:cubicBezTo>
                  <a:cubicBezTo>
                    <a:pt x="38" y="64"/>
                    <a:pt x="26" y="52"/>
                    <a:pt x="26" y="37"/>
                  </a:cubicBezTo>
                  <a:cubicBezTo>
                    <a:pt x="26" y="22"/>
                    <a:pt x="38" y="10"/>
                    <a:pt x="53" y="10"/>
                  </a:cubicBezTo>
                  <a:close/>
                </a:path>
              </a:pathLst>
            </a:custGeom>
            <a:solidFill>
              <a:srgbClr val="FFFFFF"/>
            </a:solidFill>
            <a:ln>
              <a:noFill/>
            </a:ln>
          </p:spPr>
          <p:txBody>
            <a:bodyPr vert="horz" wrap="square" lIns="91427" tIns="45713" rIns="91427" bIns="45713" numCol="1" anchor="t" anchorCtr="0" compatLnSpc="1">
              <a:prstTxWarp prst="textNoShape">
                <a:avLst/>
              </a:prstTxWarp>
            </a:body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000000"/>
                </a:solidFill>
                <a:effectLst/>
                <a:uLnTx/>
                <a:uFillTx/>
                <a:latin typeface="Segoe UI Semilight"/>
                <a:ea typeface="+mn-ea"/>
                <a:cs typeface="+mn-cs"/>
              </a:endParaRPr>
            </a:p>
          </p:txBody>
        </p:sp>
        <p:sp>
          <p:nvSpPr>
            <p:cNvPr id="7" name="TextBox 6">
              <a:extLst>
                <a:ext uri="{FF2B5EF4-FFF2-40B4-BE49-F238E27FC236}">
                  <a16:creationId xmlns:a16="http://schemas.microsoft.com/office/drawing/2014/main" id="{7DC4AD87-9AAF-43F7-AAE5-B8CC73BA3FAE}"/>
                </a:ext>
              </a:extLst>
            </p:cNvPr>
            <p:cNvSpPr txBox="1"/>
            <p:nvPr/>
          </p:nvSpPr>
          <p:spPr>
            <a:xfrm>
              <a:off x="9043725" y="4543191"/>
              <a:ext cx="1551323" cy="634440"/>
            </a:xfrm>
            <a:prstGeom prst="rect">
              <a:avLst/>
            </a:prstGeom>
            <a:noFill/>
          </p:spPr>
          <p:txBody>
            <a:bodyPr wrap="none" lIns="182854" tIns="146283" rIns="182854" bIns="146283" rtlCol="0">
              <a:spAutoFit/>
            </a:bodyPr>
            <a:lstStyle/>
            <a:p>
              <a:pPr marL="0" marR="0" lvl="0" indent="0" algn="l" defTabSz="932597" rtl="0" eaLnBrk="1" fontAlgn="auto" latinLnBrk="0" hangingPunct="1">
                <a:lnSpc>
                  <a:spcPct val="90000"/>
                </a:lnSpc>
                <a:spcBef>
                  <a:spcPts val="0"/>
                </a:spcBef>
                <a:spcAft>
                  <a:spcPts val="600"/>
                </a:spcAft>
                <a:buClrTx/>
                <a:buSzTx/>
                <a:buFontTx/>
                <a:buNone/>
                <a:tabLst/>
                <a:defRPr/>
              </a:pPr>
              <a:r>
                <a:rPr kumimoji="0" lang="en-US" sz="2400" b="0" i="0" u="none" strike="noStrike" kern="0" cap="none" spc="0" normalizeH="0" baseline="0" noProof="0" dirty="0">
                  <a:ln>
                    <a:noFill/>
                  </a:ln>
                  <a:solidFill>
                    <a:srgbClr val="FFFFFF"/>
                  </a:solidFill>
                  <a:effectLst/>
                  <a:uLnTx/>
                  <a:uFillTx/>
                  <a:latin typeface="Segoe UI Semilight"/>
                  <a:ea typeface="+mn-ea"/>
                  <a:cs typeface="+mn-cs"/>
                </a:rPr>
                <a:t>Personal</a:t>
              </a:r>
            </a:p>
          </p:txBody>
        </p:sp>
      </p:grpSp>
      <p:sp>
        <p:nvSpPr>
          <p:cNvPr id="10" name="Rectangle 9">
            <a:extLst>
              <a:ext uri="{FF2B5EF4-FFF2-40B4-BE49-F238E27FC236}">
                <a16:creationId xmlns:a16="http://schemas.microsoft.com/office/drawing/2014/main" id="{BC344A45-8A8F-44F7-8C85-FB573D189F23}"/>
              </a:ext>
            </a:extLst>
          </p:cNvPr>
          <p:cNvSpPr/>
          <p:nvPr/>
        </p:nvSpPr>
        <p:spPr bwMode="auto">
          <a:xfrm>
            <a:off x="5625905" y="2279348"/>
            <a:ext cx="2979576" cy="889518"/>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rPr>
              <a:t>        endpoint </a:t>
            </a:r>
          </a:p>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rPr>
              <a:t>          with MSAL</a:t>
            </a:r>
          </a:p>
        </p:txBody>
      </p:sp>
      <p:sp>
        <p:nvSpPr>
          <p:cNvPr id="11" name="Rectangle 10">
            <a:extLst>
              <a:ext uri="{FF2B5EF4-FFF2-40B4-BE49-F238E27FC236}">
                <a16:creationId xmlns:a16="http://schemas.microsoft.com/office/drawing/2014/main" id="{526121BC-8673-4BF3-B21A-9D9AA6C3D49F}"/>
              </a:ext>
            </a:extLst>
          </p:cNvPr>
          <p:cNvSpPr/>
          <p:nvPr/>
        </p:nvSpPr>
        <p:spPr bwMode="auto">
          <a:xfrm>
            <a:off x="1430693" y="2258549"/>
            <a:ext cx="2979576" cy="889518"/>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rPr>
              <a:t>      endpoint  </a:t>
            </a:r>
          </a:p>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a:ea typeface="Segoe UI" pitchFamily="34" charset="0"/>
                <a:cs typeface="Segoe UI" pitchFamily="34" charset="0"/>
              </a:rPr>
              <a:t>        with ADAL</a:t>
            </a:r>
          </a:p>
        </p:txBody>
      </p:sp>
      <p:cxnSp>
        <p:nvCxnSpPr>
          <p:cNvPr id="23" name="Connector: Elbow 22">
            <a:extLst>
              <a:ext uri="{FF2B5EF4-FFF2-40B4-BE49-F238E27FC236}">
                <a16:creationId xmlns:a16="http://schemas.microsoft.com/office/drawing/2014/main" id="{B8CD2B89-B75C-4D13-B1CB-E1B206C3049F}"/>
              </a:ext>
            </a:extLst>
          </p:cNvPr>
          <p:cNvCxnSpPr>
            <a:cxnSpLocks/>
          </p:cNvCxnSpPr>
          <p:nvPr/>
        </p:nvCxnSpPr>
        <p:spPr>
          <a:xfrm rot="5400000">
            <a:off x="5716680" y="2955549"/>
            <a:ext cx="1168897" cy="1595533"/>
          </a:xfrm>
          <a:prstGeom prst="bentConnector3">
            <a:avLst/>
          </a:prstGeom>
          <a:ln w="57150"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33" name="Connector: Elbow 32">
            <a:extLst>
              <a:ext uri="{FF2B5EF4-FFF2-40B4-BE49-F238E27FC236}">
                <a16:creationId xmlns:a16="http://schemas.microsoft.com/office/drawing/2014/main" id="{7891A630-236E-483A-B052-3D92779E6A9C}"/>
              </a:ext>
            </a:extLst>
          </p:cNvPr>
          <p:cNvCxnSpPr/>
          <p:nvPr/>
        </p:nvCxnSpPr>
        <p:spPr>
          <a:xfrm rot="16200000" flipH="1">
            <a:off x="3188437" y="2880111"/>
            <a:ext cx="1168896" cy="1704808"/>
          </a:xfrm>
          <a:prstGeom prst="bentConnector3">
            <a:avLst/>
          </a:prstGeom>
          <a:ln w="57150"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34" name="Connector: Elbow 33">
            <a:extLst>
              <a:ext uri="{FF2B5EF4-FFF2-40B4-BE49-F238E27FC236}">
                <a16:creationId xmlns:a16="http://schemas.microsoft.com/office/drawing/2014/main" id="{C59DF65B-B5E1-4D1A-AAD0-2F8342A252D4}"/>
              </a:ext>
            </a:extLst>
          </p:cNvPr>
          <p:cNvCxnSpPr/>
          <p:nvPr/>
        </p:nvCxnSpPr>
        <p:spPr>
          <a:xfrm rot="16200000" flipH="1">
            <a:off x="7366851" y="2900912"/>
            <a:ext cx="1168896" cy="1704808"/>
          </a:xfrm>
          <a:prstGeom prst="bentConnector3">
            <a:avLst/>
          </a:prstGeom>
          <a:ln w="57150"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3" name="Rectangle 2">
            <a:extLst>
              <a:ext uri="{FF2B5EF4-FFF2-40B4-BE49-F238E27FC236}">
                <a16:creationId xmlns:a16="http://schemas.microsoft.com/office/drawing/2014/main" id="{F099A4BC-80AF-4D6A-98DF-4EB300FD2BB8}"/>
              </a:ext>
            </a:extLst>
          </p:cNvPr>
          <p:cNvSpPr/>
          <p:nvPr/>
        </p:nvSpPr>
        <p:spPr>
          <a:xfrm>
            <a:off x="1501814" y="2370164"/>
            <a:ext cx="1119466" cy="707886"/>
          </a:xfrm>
          <a:prstGeom prst="rect">
            <a:avLst/>
          </a:prstGeom>
        </p:spPr>
        <p:txBody>
          <a:bodyPr wrap="square">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rPr>
              <a:t>v1.0</a:t>
            </a:r>
          </a:p>
        </p:txBody>
      </p:sp>
      <p:sp>
        <p:nvSpPr>
          <p:cNvPr id="17" name="Rectangle 16">
            <a:extLst>
              <a:ext uri="{FF2B5EF4-FFF2-40B4-BE49-F238E27FC236}">
                <a16:creationId xmlns:a16="http://schemas.microsoft.com/office/drawing/2014/main" id="{3EB846AA-C8BF-4737-B748-46267CCBC6D4}"/>
              </a:ext>
            </a:extLst>
          </p:cNvPr>
          <p:cNvSpPr/>
          <p:nvPr/>
        </p:nvSpPr>
        <p:spPr>
          <a:xfrm>
            <a:off x="5762358" y="2370164"/>
            <a:ext cx="1077539" cy="707886"/>
          </a:xfrm>
          <a:prstGeom prst="rect">
            <a:avLst/>
          </a:prstGeom>
        </p:spPr>
        <p:txBody>
          <a:bodyPr wrap="none">
            <a:spAutoFit/>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rPr>
              <a:t>v2.0</a:t>
            </a:r>
          </a:p>
        </p:txBody>
      </p:sp>
      <p:sp>
        <p:nvSpPr>
          <p:cNvPr id="12" name="TextBox 11">
            <a:extLst>
              <a:ext uri="{FF2B5EF4-FFF2-40B4-BE49-F238E27FC236}">
                <a16:creationId xmlns:a16="http://schemas.microsoft.com/office/drawing/2014/main" id="{39CD0B71-1C3C-493C-AF1C-599073FAA5CF}"/>
              </a:ext>
            </a:extLst>
          </p:cNvPr>
          <p:cNvSpPr txBox="1"/>
          <p:nvPr/>
        </p:nvSpPr>
        <p:spPr>
          <a:xfrm>
            <a:off x="750582" y="6252180"/>
            <a:ext cx="3022302" cy="627864"/>
          </a:xfrm>
          <a:prstGeom prst="rect">
            <a:avLst/>
          </a:prstGeom>
          <a:noFill/>
        </p:spPr>
        <p:txBody>
          <a:bodyPr wrap="non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gradFill>
                  <a:gsLst>
                    <a:gs pos="2917">
                      <a:srgbClr val="353535"/>
                    </a:gs>
                    <a:gs pos="30000">
                      <a:srgbClr val="353535"/>
                    </a:gs>
                  </a:gsLst>
                  <a:lin ang="5400000" scaled="0"/>
                </a:gradFill>
                <a:effectLst/>
                <a:uLnTx/>
                <a:uFillTx/>
                <a:latin typeface="Segoe UI Semilight"/>
                <a:ea typeface="+mn-ea"/>
                <a:cs typeface="+mn-cs"/>
              </a:rPr>
              <a:t>http://aka.ms/aadv2</a:t>
            </a:r>
          </a:p>
        </p:txBody>
      </p:sp>
    </p:spTree>
    <p:extLst>
      <p:ext uri="{BB962C8B-B14F-4D97-AF65-F5344CB8AC3E}">
        <p14:creationId xmlns:p14="http://schemas.microsoft.com/office/powerpoint/2010/main" val="31637977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DBECF-A4CD-47B4-B4BA-BD1CD14ED952}"/>
              </a:ext>
            </a:extLst>
          </p:cNvPr>
          <p:cNvSpPr>
            <a:spLocks noGrp="1"/>
          </p:cNvSpPr>
          <p:nvPr>
            <p:ph type="title"/>
          </p:nvPr>
        </p:nvSpPr>
        <p:spPr>
          <a:xfrm>
            <a:off x="274639" y="295274"/>
            <a:ext cx="11889564" cy="917575"/>
          </a:xfrm>
        </p:spPr>
        <p:txBody>
          <a:bodyPr/>
          <a:lstStyle/>
          <a:p>
            <a:r>
              <a:rPr lang="en-US" sz="2800" dirty="0"/>
              <a:t>App registration v1.0 </a:t>
            </a:r>
          </a:p>
        </p:txBody>
      </p:sp>
      <p:sp>
        <p:nvSpPr>
          <p:cNvPr id="3" name="Text Placeholder 1">
            <a:extLst>
              <a:ext uri="{FF2B5EF4-FFF2-40B4-BE49-F238E27FC236}">
                <a16:creationId xmlns:a16="http://schemas.microsoft.com/office/drawing/2014/main" id="{BCEB2E47-4133-41F3-9085-FC098F5C8754}"/>
              </a:ext>
            </a:extLst>
          </p:cNvPr>
          <p:cNvSpPr txBox="1">
            <a:spLocks/>
          </p:cNvSpPr>
          <p:nvPr/>
        </p:nvSpPr>
        <p:spPr>
          <a:xfrm>
            <a:off x="475771" y="4590089"/>
            <a:ext cx="3690937" cy="923330"/>
          </a:xfrm>
          <a:prstGeom prst="rect">
            <a:avLst/>
          </a:prstGeom>
        </p:spPr>
        <p:txBody>
          <a:bodyPr/>
          <a:lst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a:pPr>
            <a:r>
              <a:rPr kumimoji="0" lang="en-US" sz="1800" b="0" i="0" u="none" strike="noStrike" kern="1200" cap="none" spc="0" normalizeH="0" baseline="0" noProof="0" dirty="0">
                <a:ln>
                  <a:noFill/>
                </a:ln>
                <a:solidFill>
                  <a:srgbClr val="D83B01"/>
                </a:solidFill>
                <a:effectLst/>
                <a:uLnTx/>
                <a:uFillTx/>
                <a:latin typeface="Segoe UI Semilight"/>
                <a:ea typeface="+mn-ea"/>
                <a:cs typeface="+mn-cs"/>
              </a:rPr>
              <a:t>Create a new application</a:t>
            </a:r>
          </a:p>
          <a:p>
            <a:pPr marL="0" marR="0" lvl="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a:pPr>
            <a:r>
              <a:rPr kumimoji="0" lang="en-US" sz="1800" b="0" i="0" u="none" strike="noStrike" kern="1200" cap="none" spc="0" normalizeH="0" baseline="0" noProof="0" dirty="0">
                <a:ln>
                  <a:noFill/>
                </a:ln>
                <a:solidFill>
                  <a:srgbClr val="353535"/>
                </a:solidFill>
                <a:effectLst/>
                <a:uLnTx/>
                <a:uFillTx/>
                <a:latin typeface="Segoe UI Semilight"/>
                <a:ea typeface="+mn-ea"/>
                <a:cs typeface="+mn-cs"/>
                <a:hlinkClick r:id="rId3"/>
              </a:rPr>
              <a:t>https://portal.azure.com</a:t>
            </a:r>
            <a:endParaRPr kumimoji="0" lang="en-US" sz="1800" b="0" i="0" u="none" strike="noStrike" kern="1200" cap="none" spc="0" normalizeH="0" baseline="0" noProof="0" dirty="0">
              <a:ln>
                <a:noFill/>
              </a:ln>
              <a:solidFill>
                <a:srgbClr val="353535"/>
              </a:solidFill>
              <a:effectLst/>
              <a:uLnTx/>
              <a:uFillTx/>
              <a:latin typeface="Segoe UI Semilight"/>
              <a:ea typeface="+mn-ea"/>
              <a:cs typeface="+mn-cs"/>
            </a:endParaRPr>
          </a:p>
          <a:p>
            <a:pPr marL="0" marR="0" lvl="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a:pPr>
            <a:r>
              <a:rPr kumimoji="0" lang="en-US" sz="1800" b="0" i="0" u="none" strike="noStrike" kern="1200" cap="none" spc="0" normalizeH="0" baseline="0" noProof="0" dirty="0">
                <a:ln>
                  <a:noFill/>
                </a:ln>
                <a:solidFill>
                  <a:srgbClr val="353535"/>
                </a:solidFill>
                <a:effectLst/>
                <a:uLnTx/>
                <a:uFillTx/>
                <a:latin typeface="Segoe UI Semilight"/>
                <a:ea typeface="+mn-ea"/>
                <a:cs typeface="+mn-cs"/>
              </a:rPr>
              <a:t>A unique Id is created for your app</a:t>
            </a:r>
          </a:p>
        </p:txBody>
      </p:sp>
      <p:sp>
        <p:nvSpPr>
          <p:cNvPr id="4" name="Text Placeholder 3">
            <a:extLst>
              <a:ext uri="{FF2B5EF4-FFF2-40B4-BE49-F238E27FC236}">
                <a16:creationId xmlns:a16="http://schemas.microsoft.com/office/drawing/2014/main" id="{4947CDD8-1055-4A7E-85CD-DC4D5831B770}"/>
              </a:ext>
            </a:extLst>
          </p:cNvPr>
          <p:cNvSpPr txBox="1">
            <a:spLocks/>
          </p:cNvSpPr>
          <p:nvPr/>
        </p:nvSpPr>
        <p:spPr>
          <a:xfrm>
            <a:off x="4396896" y="4590089"/>
            <a:ext cx="3690937" cy="1615827"/>
          </a:xfrm>
          <a:prstGeom prst="rect">
            <a:avLst/>
          </a:prstGeom>
        </p:spPr>
        <p:txBody>
          <a:bodyPr/>
          <a:lst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a:pPr>
            <a:r>
              <a:rPr kumimoji="0" lang="en-US" sz="1800" b="0" i="0" u="none" strike="noStrike" kern="1200" cap="none" spc="0" normalizeH="0" baseline="0" noProof="0" dirty="0">
                <a:ln>
                  <a:noFill/>
                </a:ln>
                <a:solidFill>
                  <a:srgbClr val="D83B01"/>
                </a:solidFill>
                <a:effectLst/>
                <a:uLnTx/>
                <a:uFillTx/>
                <a:latin typeface="Segoe UI Semilight"/>
                <a:ea typeface="+mn-ea"/>
                <a:cs typeface="+mn-cs"/>
              </a:rPr>
              <a:t>Add app platform</a:t>
            </a:r>
          </a:p>
          <a:p>
            <a:pPr marL="285750" marR="0" lvl="0" indent="-285750" algn="l" defTabSz="932742" rtl="0" eaLnBrk="1" fontAlgn="auto" latinLnBrk="0" hangingPunct="1">
              <a:lnSpc>
                <a:spcPct val="90000"/>
              </a:lnSpc>
              <a:spcBef>
                <a:spcPct val="20000"/>
              </a:spcBef>
              <a:spcAft>
                <a:spcPts val="0"/>
              </a:spcAft>
              <a:buClrTx/>
              <a:buSzPct val="90000"/>
              <a:buFont typeface="Arial" panose="020B0604020202020204" pitchFamily="34" charset="0"/>
              <a:buChar char="•"/>
              <a:tabLst/>
              <a:defRPr/>
            </a:pPr>
            <a:r>
              <a:rPr kumimoji="0" lang="en-US" sz="1800" b="0" i="0" u="none" strike="noStrike" kern="1200" cap="none" spc="0" normalizeH="0" baseline="0" noProof="0" dirty="0">
                <a:ln>
                  <a:noFill/>
                </a:ln>
                <a:solidFill>
                  <a:srgbClr val="353535"/>
                </a:solidFill>
                <a:effectLst/>
                <a:uLnTx/>
                <a:uFillTx/>
                <a:latin typeface="Segoe UI Semilight"/>
                <a:ea typeface="+mn-ea"/>
                <a:cs typeface="+mn-cs"/>
              </a:rPr>
              <a:t>Web App, SPA, Daemon</a:t>
            </a:r>
          </a:p>
          <a:p>
            <a:pPr marL="285750" marR="0" lvl="0" indent="-285750" algn="l" defTabSz="932742" rtl="0" eaLnBrk="1" fontAlgn="auto" latinLnBrk="0" hangingPunct="1">
              <a:lnSpc>
                <a:spcPct val="90000"/>
              </a:lnSpc>
              <a:spcBef>
                <a:spcPct val="20000"/>
              </a:spcBef>
              <a:spcAft>
                <a:spcPts val="0"/>
              </a:spcAft>
              <a:buClrTx/>
              <a:buSzPct val="90000"/>
              <a:buFont typeface="Arial" panose="020B0604020202020204" pitchFamily="34" charset="0"/>
              <a:buChar char="•"/>
              <a:tabLst/>
              <a:defRPr/>
            </a:pPr>
            <a:r>
              <a:rPr kumimoji="0" lang="en-US" sz="1800" b="0" i="0" u="none" strike="noStrike" kern="1200" cap="none" spc="0" normalizeH="0" baseline="0" noProof="0" dirty="0">
                <a:ln>
                  <a:noFill/>
                </a:ln>
                <a:solidFill>
                  <a:srgbClr val="353535"/>
                </a:solidFill>
                <a:effectLst/>
                <a:uLnTx/>
                <a:uFillTx/>
                <a:latin typeface="Segoe UI Semilight"/>
                <a:ea typeface="+mn-ea"/>
                <a:cs typeface="+mn-cs"/>
              </a:rPr>
              <a:t>Native App</a:t>
            </a:r>
          </a:p>
          <a:p>
            <a:pPr marL="285750" marR="0" lvl="0" indent="-285750" algn="l" defTabSz="932742" rtl="0" eaLnBrk="1" fontAlgn="auto" latinLnBrk="0" hangingPunct="1">
              <a:lnSpc>
                <a:spcPct val="90000"/>
              </a:lnSpc>
              <a:spcBef>
                <a:spcPct val="20000"/>
              </a:spcBef>
              <a:spcAft>
                <a:spcPts val="0"/>
              </a:spcAft>
              <a:buClrTx/>
              <a:buSzPct val="90000"/>
              <a:buFont typeface="Arial" panose="020B0604020202020204" pitchFamily="34" charset="0"/>
              <a:buChar char="•"/>
              <a:tabLst/>
              <a:defRPr/>
            </a:pPr>
            <a:r>
              <a:rPr kumimoji="0" lang="en-US" sz="1800" b="0" i="0" u="none" strike="noStrike" kern="1200" cap="none" spc="0" normalizeH="0" baseline="0" noProof="0" dirty="0">
                <a:ln>
                  <a:noFill/>
                </a:ln>
                <a:solidFill>
                  <a:srgbClr val="353535"/>
                </a:solidFill>
                <a:effectLst/>
                <a:uLnTx/>
                <a:uFillTx/>
                <a:latin typeface="Segoe UI Semilight"/>
                <a:ea typeface="+mn-ea"/>
                <a:cs typeface="+mn-cs"/>
              </a:rPr>
              <a:t>Web API (Office Add-in)</a:t>
            </a:r>
          </a:p>
        </p:txBody>
      </p:sp>
      <p:sp>
        <p:nvSpPr>
          <p:cNvPr id="5" name="Text Placeholder 4">
            <a:extLst>
              <a:ext uri="{FF2B5EF4-FFF2-40B4-BE49-F238E27FC236}">
                <a16:creationId xmlns:a16="http://schemas.microsoft.com/office/drawing/2014/main" id="{AF11274A-CE9A-4626-BB4D-048B3C8A0D44}"/>
              </a:ext>
            </a:extLst>
          </p:cNvPr>
          <p:cNvSpPr txBox="1">
            <a:spLocks/>
          </p:cNvSpPr>
          <p:nvPr/>
        </p:nvSpPr>
        <p:spPr>
          <a:xfrm>
            <a:off x="8318021" y="4590089"/>
            <a:ext cx="3690937" cy="1154162"/>
          </a:xfrm>
          <a:prstGeom prst="rect">
            <a:avLst/>
          </a:prstGeom>
        </p:spPr>
        <p:txBody>
          <a:bodyPr/>
          <a:lst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a:pPr>
            <a:r>
              <a:rPr kumimoji="0" lang="en-US" sz="1800" b="0" i="0" u="none" strike="noStrike" kern="1200" cap="none" spc="0" normalizeH="0" baseline="0" noProof="0" dirty="0">
                <a:ln>
                  <a:noFill/>
                </a:ln>
                <a:solidFill>
                  <a:srgbClr val="D83B01"/>
                </a:solidFill>
                <a:effectLst/>
                <a:uLnTx/>
                <a:uFillTx/>
                <a:latin typeface="Segoe UI Semilight"/>
                <a:ea typeface="+mn-ea"/>
                <a:cs typeface="+mn-cs"/>
              </a:rPr>
              <a:t>Add permissions for admin consent flows</a:t>
            </a:r>
          </a:p>
          <a:p>
            <a:pPr marL="285750" marR="0" lvl="0" indent="-285750" algn="l" defTabSz="932742" rtl="0" eaLnBrk="1" fontAlgn="auto" latinLnBrk="0" hangingPunct="1">
              <a:lnSpc>
                <a:spcPct val="90000"/>
              </a:lnSpc>
              <a:spcBef>
                <a:spcPct val="20000"/>
              </a:spcBef>
              <a:spcAft>
                <a:spcPts val="0"/>
              </a:spcAft>
              <a:buClrTx/>
              <a:buSzPct val="90000"/>
              <a:buFont typeface="Arial" panose="020B0604020202020204" pitchFamily="34" charset="0"/>
              <a:buChar char="•"/>
              <a:tabLst/>
              <a:defRPr/>
            </a:pPr>
            <a:r>
              <a:rPr kumimoji="0" lang="en-US" sz="1800" b="0" i="0" u="none" strike="noStrike" kern="1200" cap="none" spc="0" normalizeH="0" baseline="0" noProof="0" dirty="0">
                <a:ln>
                  <a:noFill/>
                </a:ln>
                <a:solidFill>
                  <a:srgbClr val="353535"/>
                </a:solidFill>
                <a:effectLst/>
                <a:uLnTx/>
                <a:uFillTx/>
                <a:latin typeface="Segoe UI Semilight"/>
                <a:ea typeface="+mn-ea"/>
                <a:cs typeface="+mn-cs"/>
              </a:rPr>
              <a:t>For delegated access for all users in the organization</a:t>
            </a:r>
          </a:p>
          <a:p>
            <a:pPr marL="285750" marR="0" lvl="0" indent="-285750" algn="l" defTabSz="932742" rtl="0" eaLnBrk="1" fontAlgn="auto" latinLnBrk="0" hangingPunct="1">
              <a:lnSpc>
                <a:spcPct val="90000"/>
              </a:lnSpc>
              <a:spcBef>
                <a:spcPct val="20000"/>
              </a:spcBef>
              <a:spcAft>
                <a:spcPts val="0"/>
              </a:spcAft>
              <a:buClrTx/>
              <a:buSzPct val="90000"/>
              <a:buFont typeface="Arial" panose="020B0604020202020204" pitchFamily="34" charset="0"/>
              <a:buChar char="•"/>
              <a:tabLst/>
              <a:defRPr/>
            </a:pPr>
            <a:r>
              <a:rPr kumimoji="0" lang="en-US" sz="1800" b="0" i="0" u="none" strike="noStrike" kern="1200" cap="none" spc="0" normalizeH="0" baseline="0" noProof="0" dirty="0">
                <a:ln>
                  <a:noFill/>
                </a:ln>
                <a:solidFill>
                  <a:srgbClr val="353535"/>
                </a:solidFill>
                <a:effectLst/>
                <a:uLnTx/>
                <a:uFillTx/>
                <a:latin typeface="Segoe UI Semilight"/>
                <a:ea typeface="+mn-ea"/>
                <a:cs typeface="+mn-cs"/>
              </a:rPr>
              <a:t>For application access</a:t>
            </a:r>
          </a:p>
        </p:txBody>
      </p:sp>
      <p:pic>
        <p:nvPicPr>
          <p:cNvPr id="9" name="Picture 8">
            <a:extLst>
              <a:ext uri="{FF2B5EF4-FFF2-40B4-BE49-F238E27FC236}">
                <a16:creationId xmlns:a16="http://schemas.microsoft.com/office/drawing/2014/main" id="{33FFDF57-EC7B-4949-B9AA-31AC3BFD4061}"/>
              </a:ext>
            </a:extLst>
          </p:cNvPr>
          <p:cNvPicPr>
            <a:picLocks noChangeAspect="1"/>
          </p:cNvPicPr>
          <p:nvPr/>
        </p:nvPicPr>
        <p:blipFill>
          <a:blip r:embed="rId4"/>
          <a:stretch>
            <a:fillRect/>
          </a:stretch>
        </p:blipFill>
        <p:spPr>
          <a:xfrm>
            <a:off x="4363189" y="1732590"/>
            <a:ext cx="3712464" cy="2651760"/>
          </a:xfrm>
          <a:prstGeom prst="rect">
            <a:avLst/>
          </a:prstGeom>
        </p:spPr>
      </p:pic>
      <p:pic>
        <p:nvPicPr>
          <p:cNvPr id="11" name="Picture 10">
            <a:extLst>
              <a:ext uri="{FF2B5EF4-FFF2-40B4-BE49-F238E27FC236}">
                <a16:creationId xmlns:a16="http://schemas.microsoft.com/office/drawing/2014/main" id="{D8AB7C1B-CBA1-4B32-9349-CA05F7428C4B}"/>
              </a:ext>
            </a:extLst>
          </p:cNvPr>
          <p:cNvPicPr>
            <a:picLocks noChangeAspect="1"/>
          </p:cNvPicPr>
          <p:nvPr/>
        </p:nvPicPr>
        <p:blipFill>
          <a:blip r:embed="rId5"/>
          <a:stretch>
            <a:fillRect/>
          </a:stretch>
        </p:blipFill>
        <p:spPr>
          <a:xfrm>
            <a:off x="572817" y="1732590"/>
            <a:ext cx="3548004" cy="2644267"/>
          </a:xfrm>
          <a:prstGeom prst="rect">
            <a:avLst/>
          </a:prstGeom>
        </p:spPr>
      </p:pic>
      <p:pic>
        <p:nvPicPr>
          <p:cNvPr id="14" name="Picture 13">
            <a:extLst>
              <a:ext uri="{FF2B5EF4-FFF2-40B4-BE49-F238E27FC236}">
                <a16:creationId xmlns:a16="http://schemas.microsoft.com/office/drawing/2014/main" id="{975F4366-80AE-471B-85E3-8AA1D1A59483}"/>
              </a:ext>
            </a:extLst>
          </p:cNvPr>
          <p:cNvPicPr>
            <a:picLocks noChangeAspect="1"/>
          </p:cNvPicPr>
          <p:nvPr/>
        </p:nvPicPr>
        <p:blipFill rotWithShape="1">
          <a:blip r:embed="rId6"/>
          <a:srcRect b="10550"/>
          <a:stretch/>
        </p:blipFill>
        <p:spPr>
          <a:xfrm>
            <a:off x="8318021" y="1732590"/>
            <a:ext cx="3712464" cy="2651760"/>
          </a:xfrm>
          <a:prstGeom prst="rect">
            <a:avLst/>
          </a:prstGeom>
        </p:spPr>
      </p:pic>
    </p:spTree>
    <p:extLst>
      <p:ext uri="{BB962C8B-B14F-4D97-AF65-F5344CB8AC3E}">
        <p14:creationId xmlns:p14="http://schemas.microsoft.com/office/powerpoint/2010/main" val="2919364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3" nodeType="clickEffect">
                                  <p:stCondLst>
                                    <p:cond delay="0"/>
                                  </p:stCondLst>
                                  <p:childTnLst>
                                    <p:set>
                                      <p:cBhvr>
                                        <p:cTn id="12" dur="1" fill="hold">
                                          <p:stCondLst>
                                            <p:cond delay="0"/>
                                          </p:stCondLst>
                                        </p:cTn>
                                        <p:tgtEl>
                                          <p:spTgt spid="4"/>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3"/>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DBECF-A4CD-47B4-B4BA-BD1CD14ED952}"/>
              </a:ext>
            </a:extLst>
          </p:cNvPr>
          <p:cNvSpPr>
            <a:spLocks noGrp="1"/>
          </p:cNvSpPr>
          <p:nvPr>
            <p:ph type="title"/>
          </p:nvPr>
        </p:nvSpPr>
        <p:spPr>
          <a:xfrm>
            <a:off x="274639" y="295274"/>
            <a:ext cx="11889564" cy="917575"/>
          </a:xfrm>
        </p:spPr>
        <p:txBody>
          <a:bodyPr/>
          <a:lstStyle/>
          <a:p>
            <a:r>
              <a:rPr lang="en-US" sz="2800" dirty="0"/>
              <a:t>App registration v2.0 </a:t>
            </a:r>
          </a:p>
        </p:txBody>
      </p:sp>
      <p:sp>
        <p:nvSpPr>
          <p:cNvPr id="3" name="Text Placeholder 1">
            <a:extLst>
              <a:ext uri="{FF2B5EF4-FFF2-40B4-BE49-F238E27FC236}">
                <a16:creationId xmlns:a16="http://schemas.microsoft.com/office/drawing/2014/main" id="{BCEB2E47-4133-41F3-9085-FC098F5C8754}"/>
              </a:ext>
            </a:extLst>
          </p:cNvPr>
          <p:cNvSpPr txBox="1">
            <a:spLocks/>
          </p:cNvSpPr>
          <p:nvPr/>
        </p:nvSpPr>
        <p:spPr>
          <a:xfrm>
            <a:off x="475771" y="4590089"/>
            <a:ext cx="3690937" cy="923330"/>
          </a:xfrm>
          <a:prstGeom prst="rect">
            <a:avLst/>
          </a:prstGeom>
        </p:spPr>
        <p:txBody>
          <a:bodyPr/>
          <a:lst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a:pPr>
            <a:r>
              <a:rPr kumimoji="0" lang="en-US" sz="1800" b="0" i="0" u="none" strike="noStrike" kern="1200" cap="none" spc="0" normalizeH="0" baseline="0" noProof="0" dirty="0">
                <a:ln>
                  <a:noFill/>
                </a:ln>
                <a:solidFill>
                  <a:srgbClr val="D83B01"/>
                </a:solidFill>
                <a:effectLst/>
                <a:uLnTx/>
                <a:uFillTx/>
                <a:latin typeface="Segoe UI Semilight"/>
                <a:ea typeface="+mn-ea"/>
                <a:cs typeface="+mn-cs"/>
              </a:rPr>
              <a:t>Create a new application</a:t>
            </a:r>
          </a:p>
          <a:p>
            <a:pPr marL="0" marR="0" lvl="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a:pPr>
            <a:r>
              <a:rPr kumimoji="0" lang="en-US" sz="1800" b="0" i="0" u="none" strike="noStrike" kern="1200" cap="none" spc="0" normalizeH="0" baseline="0" noProof="0" dirty="0">
                <a:ln>
                  <a:noFill/>
                </a:ln>
                <a:solidFill>
                  <a:srgbClr val="353535"/>
                </a:solidFill>
                <a:effectLst/>
                <a:uLnTx/>
                <a:uFillTx/>
                <a:latin typeface="Segoe UI Semilight"/>
                <a:ea typeface="+mn-ea"/>
                <a:cs typeface="+mn-cs"/>
                <a:hlinkClick r:id="rId3"/>
              </a:rPr>
              <a:t>https://apps.dev.microsoft.com</a:t>
            </a:r>
            <a:endParaRPr kumimoji="0" lang="en-US" sz="1800" b="0" i="0" u="none" strike="noStrike" kern="1200" cap="none" spc="0" normalizeH="0" baseline="0" noProof="0" dirty="0">
              <a:ln>
                <a:noFill/>
              </a:ln>
              <a:solidFill>
                <a:srgbClr val="353535"/>
              </a:solidFill>
              <a:effectLst/>
              <a:uLnTx/>
              <a:uFillTx/>
              <a:latin typeface="Segoe UI Semilight"/>
              <a:ea typeface="+mn-ea"/>
              <a:cs typeface="+mn-cs"/>
            </a:endParaRPr>
          </a:p>
          <a:p>
            <a:pPr marL="0" marR="0" lvl="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a:pPr>
            <a:r>
              <a:rPr kumimoji="0" lang="en-US" sz="1800" b="0" i="0" u="none" strike="noStrike" kern="1200" cap="none" spc="0" normalizeH="0" baseline="0" noProof="0" dirty="0">
                <a:ln>
                  <a:noFill/>
                </a:ln>
                <a:solidFill>
                  <a:srgbClr val="353535"/>
                </a:solidFill>
                <a:effectLst/>
                <a:uLnTx/>
                <a:uFillTx/>
                <a:latin typeface="Segoe UI Semilight"/>
                <a:ea typeface="+mn-ea"/>
                <a:cs typeface="+mn-cs"/>
              </a:rPr>
              <a:t>A unique Id is created for your app</a:t>
            </a:r>
          </a:p>
        </p:txBody>
      </p:sp>
      <p:sp>
        <p:nvSpPr>
          <p:cNvPr id="4" name="Text Placeholder 3">
            <a:extLst>
              <a:ext uri="{FF2B5EF4-FFF2-40B4-BE49-F238E27FC236}">
                <a16:creationId xmlns:a16="http://schemas.microsoft.com/office/drawing/2014/main" id="{4947CDD8-1055-4A7E-85CD-DC4D5831B770}"/>
              </a:ext>
            </a:extLst>
          </p:cNvPr>
          <p:cNvSpPr txBox="1">
            <a:spLocks/>
          </p:cNvSpPr>
          <p:nvPr/>
        </p:nvSpPr>
        <p:spPr>
          <a:xfrm>
            <a:off x="4396896" y="4590089"/>
            <a:ext cx="3690937" cy="1615827"/>
          </a:xfrm>
          <a:prstGeom prst="rect">
            <a:avLst/>
          </a:prstGeom>
        </p:spPr>
        <p:txBody>
          <a:bodyPr/>
          <a:lst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a:pPr>
            <a:r>
              <a:rPr kumimoji="0" lang="en-US" sz="1800" b="0" i="0" u="none" strike="noStrike" kern="1200" cap="none" spc="0" normalizeH="0" baseline="0" noProof="0" dirty="0">
                <a:ln>
                  <a:noFill/>
                </a:ln>
                <a:solidFill>
                  <a:srgbClr val="D83B01"/>
                </a:solidFill>
                <a:effectLst/>
                <a:uLnTx/>
                <a:uFillTx/>
                <a:latin typeface="Segoe UI Semilight"/>
                <a:ea typeface="+mn-ea"/>
                <a:cs typeface="+mn-cs"/>
              </a:rPr>
              <a:t>Add app platform</a:t>
            </a:r>
          </a:p>
          <a:p>
            <a:pPr marL="285750" marR="0" lvl="0" indent="-285750" algn="l" defTabSz="932742" rtl="0" eaLnBrk="1" fontAlgn="auto" latinLnBrk="0" hangingPunct="1">
              <a:lnSpc>
                <a:spcPct val="90000"/>
              </a:lnSpc>
              <a:spcBef>
                <a:spcPct val="20000"/>
              </a:spcBef>
              <a:spcAft>
                <a:spcPts val="0"/>
              </a:spcAft>
              <a:buClrTx/>
              <a:buSzPct val="90000"/>
              <a:buFont typeface="Arial" panose="020B0604020202020204" pitchFamily="34" charset="0"/>
              <a:buChar char="•"/>
              <a:tabLst/>
              <a:defRPr/>
            </a:pPr>
            <a:r>
              <a:rPr kumimoji="0" lang="en-US" sz="1800" b="0" i="0" u="none" strike="noStrike" kern="1200" cap="none" spc="0" normalizeH="0" baseline="0" noProof="0" dirty="0">
                <a:ln>
                  <a:noFill/>
                </a:ln>
                <a:solidFill>
                  <a:srgbClr val="353535"/>
                </a:solidFill>
                <a:effectLst/>
                <a:uLnTx/>
                <a:uFillTx/>
                <a:latin typeface="Segoe UI Semilight"/>
                <a:ea typeface="+mn-ea"/>
                <a:cs typeface="+mn-cs"/>
              </a:rPr>
              <a:t>Web App, SPA, Daemon</a:t>
            </a:r>
          </a:p>
          <a:p>
            <a:pPr marL="285750" marR="0" lvl="0" indent="-285750" algn="l" defTabSz="932742" rtl="0" eaLnBrk="1" fontAlgn="auto" latinLnBrk="0" hangingPunct="1">
              <a:lnSpc>
                <a:spcPct val="90000"/>
              </a:lnSpc>
              <a:spcBef>
                <a:spcPct val="20000"/>
              </a:spcBef>
              <a:spcAft>
                <a:spcPts val="0"/>
              </a:spcAft>
              <a:buClrTx/>
              <a:buSzPct val="90000"/>
              <a:buFont typeface="Arial" panose="020B0604020202020204" pitchFamily="34" charset="0"/>
              <a:buChar char="•"/>
              <a:tabLst/>
              <a:defRPr/>
            </a:pPr>
            <a:r>
              <a:rPr kumimoji="0" lang="en-US" sz="1800" b="0" i="0" u="none" strike="noStrike" kern="1200" cap="none" spc="0" normalizeH="0" baseline="0" noProof="0" dirty="0">
                <a:ln>
                  <a:noFill/>
                </a:ln>
                <a:solidFill>
                  <a:srgbClr val="353535"/>
                </a:solidFill>
                <a:effectLst/>
                <a:uLnTx/>
                <a:uFillTx/>
                <a:latin typeface="Segoe UI Semilight"/>
                <a:ea typeface="+mn-ea"/>
                <a:cs typeface="+mn-cs"/>
              </a:rPr>
              <a:t>Native App</a:t>
            </a:r>
          </a:p>
          <a:p>
            <a:pPr marL="285750" marR="0" lvl="0" indent="-285750" algn="l" defTabSz="932742" rtl="0" eaLnBrk="1" fontAlgn="auto" latinLnBrk="0" hangingPunct="1">
              <a:lnSpc>
                <a:spcPct val="90000"/>
              </a:lnSpc>
              <a:spcBef>
                <a:spcPct val="20000"/>
              </a:spcBef>
              <a:spcAft>
                <a:spcPts val="0"/>
              </a:spcAft>
              <a:buClrTx/>
              <a:buSzPct val="90000"/>
              <a:buFont typeface="Arial" panose="020B0604020202020204" pitchFamily="34" charset="0"/>
              <a:buChar char="•"/>
              <a:tabLst/>
              <a:defRPr/>
            </a:pPr>
            <a:r>
              <a:rPr kumimoji="0" lang="en-US" sz="1800" b="0" i="0" u="none" strike="noStrike" kern="1200" cap="none" spc="0" normalizeH="0" baseline="0" noProof="0" dirty="0">
                <a:ln>
                  <a:noFill/>
                </a:ln>
                <a:solidFill>
                  <a:srgbClr val="353535"/>
                </a:solidFill>
                <a:effectLst/>
                <a:uLnTx/>
                <a:uFillTx/>
                <a:latin typeface="Segoe UI Semilight"/>
                <a:ea typeface="+mn-ea"/>
                <a:cs typeface="+mn-cs"/>
              </a:rPr>
              <a:t>Web API (Office Add-in)</a:t>
            </a:r>
          </a:p>
        </p:txBody>
      </p:sp>
      <p:sp>
        <p:nvSpPr>
          <p:cNvPr id="5" name="Text Placeholder 4">
            <a:extLst>
              <a:ext uri="{FF2B5EF4-FFF2-40B4-BE49-F238E27FC236}">
                <a16:creationId xmlns:a16="http://schemas.microsoft.com/office/drawing/2014/main" id="{AF11274A-CE9A-4626-BB4D-048B3C8A0D44}"/>
              </a:ext>
            </a:extLst>
          </p:cNvPr>
          <p:cNvSpPr txBox="1">
            <a:spLocks/>
          </p:cNvSpPr>
          <p:nvPr/>
        </p:nvSpPr>
        <p:spPr>
          <a:xfrm>
            <a:off x="8318021" y="4590089"/>
            <a:ext cx="3690937" cy="1154162"/>
          </a:xfrm>
          <a:prstGeom prst="rect">
            <a:avLst/>
          </a:prstGeom>
        </p:spPr>
        <p:txBody>
          <a:bodyPr/>
          <a:lst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a:pPr>
            <a:r>
              <a:rPr kumimoji="0" lang="en-US" sz="1800" b="0" i="0" u="none" strike="noStrike" kern="1200" cap="none" spc="0" normalizeH="0" baseline="0" noProof="0" dirty="0">
                <a:ln>
                  <a:noFill/>
                </a:ln>
                <a:solidFill>
                  <a:srgbClr val="D83B01"/>
                </a:solidFill>
                <a:effectLst/>
                <a:uLnTx/>
                <a:uFillTx/>
                <a:latin typeface="Segoe UI Semilight"/>
                <a:ea typeface="+mn-ea"/>
                <a:cs typeface="+mn-cs"/>
              </a:rPr>
              <a:t>Add permissions for admin consent flows</a:t>
            </a:r>
          </a:p>
          <a:p>
            <a:pPr marL="285750" marR="0" lvl="0" indent="-285750" algn="l" defTabSz="932742" rtl="0" eaLnBrk="1" fontAlgn="auto" latinLnBrk="0" hangingPunct="1">
              <a:lnSpc>
                <a:spcPct val="90000"/>
              </a:lnSpc>
              <a:spcBef>
                <a:spcPct val="20000"/>
              </a:spcBef>
              <a:spcAft>
                <a:spcPts val="0"/>
              </a:spcAft>
              <a:buClrTx/>
              <a:buSzPct val="90000"/>
              <a:buFont typeface="Arial" panose="020B0604020202020204" pitchFamily="34" charset="0"/>
              <a:buChar char="•"/>
              <a:tabLst/>
              <a:defRPr/>
            </a:pPr>
            <a:r>
              <a:rPr kumimoji="0" lang="en-US" sz="1800" b="0" i="0" u="none" strike="noStrike" kern="1200" cap="none" spc="0" normalizeH="0" baseline="0" noProof="0" dirty="0">
                <a:ln>
                  <a:noFill/>
                </a:ln>
                <a:solidFill>
                  <a:srgbClr val="353535"/>
                </a:solidFill>
                <a:effectLst/>
                <a:uLnTx/>
                <a:uFillTx/>
                <a:latin typeface="Segoe UI Semilight"/>
                <a:ea typeface="+mn-ea"/>
                <a:cs typeface="+mn-cs"/>
              </a:rPr>
              <a:t>For delegated access for all users in the organization</a:t>
            </a:r>
          </a:p>
          <a:p>
            <a:pPr marL="285750" marR="0" lvl="0" indent="-285750" algn="l" defTabSz="932742" rtl="0" eaLnBrk="1" fontAlgn="auto" latinLnBrk="0" hangingPunct="1">
              <a:lnSpc>
                <a:spcPct val="90000"/>
              </a:lnSpc>
              <a:spcBef>
                <a:spcPct val="20000"/>
              </a:spcBef>
              <a:spcAft>
                <a:spcPts val="0"/>
              </a:spcAft>
              <a:buClrTx/>
              <a:buSzPct val="90000"/>
              <a:buFont typeface="Arial" panose="020B0604020202020204" pitchFamily="34" charset="0"/>
              <a:buChar char="•"/>
              <a:tabLst/>
              <a:defRPr/>
            </a:pPr>
            <a:r>
              <a:rPr kumimoji="0" lang="en-US" sz="1800" b="0" i="0" u="none" strike="noStrike" kern="1200" cap="none" spc="0" normalizeH="0" baseline="0" noProof="0" dirty="0">
                <a:ln>
                  <a:noFill/>
                </a:ln>
                <a:solidFill>
                  <a:srgbClr val="353535"/>
                </a:solidFill>
                <a:effectLst/>
                <a:uLnTx/>
                <a:uFillTx/>
                <a:latin typeface="Segoe UI Semilight"/>
                <a:ea typeface="+mn-ea"/>
                <a:cs typeface="+mn-cs"/>
              </a:rPr>
              <a:t>For application access</a:t>
            </a:r>
          </a:p>
        </p:txBody>
      </p:sp>
      <p:pic>
        <p:nvPicPr>
          <p:cNvPr id="6" name="Picture Placeholder 8">
            <a:extLst>
              <a:ext uri="{FF2B5EF4-FFF2-40B4-BE49-F238E27FC236}">
                <a16:creationId xmlns:a16="http://schemas.microsoft.com/office/drawing/2014/main" id="{F141B174-A746-42C6-A02F-743C501C8B33}"/>
              </a:ext>
            </a:extLst>
          </p:cNvPr>
          <p:cNvPicPr>
            <a:picLocks noChangeAspect="1"/>
          </p:cNvPicPr>
          <p:nvPr/>
        </p:nvPicPr>
        <p:blipFill>
          <a:blip r:embed="rId4"/>
          <a:stretch>
            <a:fillRect/>
          </a:stretch>
        </p:blipFill>
        <p:spPr>
          <a:xfrm>
            <a:off x="475772" y="1732590"/>
            <a:ext cx="3690936" cy="2654300"/>
          </a:xfrm>
          <a:prstGeom prst="rect">
            <a:avLst/>
          </a:prstGeom>
          <a:ln>
            <a:solidFill>
              <a:schemeClr val="tx1"/>
            </a:solidFill>
          </a:ln>
        </p:spPr>
      </p:pic>
      <p:pic>
        <p:nvPicPr>
          <p:cNvPr id="7" name="Picture Placeholder 14">
            <a:extLst>
              <a:ext uri="{FF2B5EF4-FFF2-40B4-BE49-F238E27FC236}">
                <a16:creationId xmlns:a16="http://schemas.microsoft.com/office/drawing/2014/main" id="{94A0EE56-155B-4A16-950B-7B66F2810401}"/>
              </a:ext>
            </a:extLst>
          </p:cNvPr>
          <p:cNvPicPr>
            <a:picLocks noChangeAspect="1"/>
          </p:cNvPicPr>
          <p:nvPr/>
        </p:nvPicPr>
        <p:blipFill>
          <a:blip r:embed="rId5"/>
          <a:stretch>
            <a:fillRect/>
          </a:stretch>
        </p:blipFill>
        <p:spPr>
          <a:xfrm>
            <a:off x="4422716" y="1732590"/>
            <a:ext cx="3695700" cy="2651760"/>
          </a:xfrm>
          <a:prstGeom prst="rect">
            <a:avLst/>
          </a:prstGeom>
          <a:ln>
            <a:solidFill>
              <a:schemeClr val="tx1"/>
            </a:solidFill>
          </a:ln>
        </p:spPr>
      </p:pic>
      <p:pic>
        <p:nvPicPr>
          <p:cNvPr id="8" name="Picture Placeholder 19">
            <a:extLst>
              <a:ext uri="{FF2B5EF4-FFF2-40B4-BE49-F238E27FC236}">
                <a16:creationId xmlns:a16="http://schemas.microsoft.com/office/drawing/2014/main" id="{BA4D940F-9475-41FD-A7B7-93C95A21C150}"/>
              </a:ext>
            </a:extLst>
          </p:cNvPr>
          <p:cNvPicPr>
            <a:picLocks noChangeAspect="1"/>
          </p:cNvPicPr>
          <p:nvPr/>
        </p:nvPicPr>
        <p:blipFill>
          <a:blip r:embed="rId6"/>
          <a:stretch>
            <a:fillRect/>
          </a:stretch>
        </p:blipFill>
        <p:spPr>
          <a:xfrm>
            <a:off x="8318021" y="1732590"/>
            <a:ext cx="3695700" cy="2654300"/>
          </a:xfrm>
          <a:prstGeom prst="rect">
            <a:avLst/>
          </a:prstGeom>
          <a:ln>
            <a:solidFill>
              <a:schemeClr val="tx1"/>
            </a:solidFill>
          </a:ln>
        </p:spPr>
      </p:pic>
    </p:spTree>
    <p:extLst>
      <p:ext uri="{BB962C8B-B14F-4D97-AF65-F5344CB8AC3E}">
        <p14:creationId xmlns:p14="http://schemas.microsoft.com/office/powerpoint/2010/main" val="24543714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DED387A6-6FD0-4601-BD47-7E158C0A473E}"/>
              </a:ext>
            </a:extLst>
          </p:cNvPr>
          <p:cNvSpPr>
            <a:spLocks noGrp="1"/>
          </p:cNvSpPr>
          <p:nvPr>
            <p:ph sz="quarter" idx="17"/>
          </p:nvPr>
        </p:nvSpPr>
        <p:spPr/>
        <p:txBody>
          <a:bodyPr/>
          <a:lstStyle/>
          <a:p>
            <a:endParaRPr lang="en-DK"/>
          </a:p>
        </p:txBody>
      </p:sp>
      <p:sp>
        <p:nvSpPr>
          <p:cNvPr id="2" name="Title 1">
            <a:extLst>
              <a:ext uri="{FF2B5EF4-FFF2-40B4-BE49-F238E27FC236}">
                <a16:creationId xmlns:a16="http://schemas.microsoft.com/office/drawing/2014/main" id="{880F729B-C5D3-488E-B940-D2ED5BD38A7E}"/>
              </a:ext>
            </a:extLst>
          </p:cNvPr>
          <p:cNvSpPr>
            <a:spLocks noGrp="1"/>
          </p:cNvSpPr>
          <p:nvPr>
            <p:ph type="title"/>
          </p:nvPr>
        </p:nvSpPr>
        <p:spPr/>
        <p:txBody>
          <a:bodyPr/>
          <a:lstStyle/>
          <a:p>
            <a:r>
              <a:rPr lang="da-DK" dirty="0"/>
              <a:t>Graph permissions</a:t>
            </a:r>
            <a:endParaRPr lang="en-DK" dirty="0"/>
          </a:p>
        </p:txBody>
      </p:sp>
      <p:sp>
        <p:nvSpPr>
          <p:cNvPr id="3" name="Text Placeholder 2">
            <a:extLst>
              <a:ext uri="{FF2B5EF4-FFF2-40B4-BE49-F238E27FC236}">
                <a16:creationId xmlns:a16="http://schemas.microsoft.com/office/drawing/2014/main" id="{C7DD4D34-B315-45C0-A37F-CCA0A494966D}"/>
              </a:ext>
            </a:extLst>
          </p:cNvPr>
          <p:cNvSpPr>
            <a:spLocks noGrp="1"/>
          </p:cNvSpPr>
          <p:nvPr>
            <p:ph type="body" sz="quarter" idx="11"/>
          </p:nvPr>
        </p:nvSpPr>
        <p:spPr>
          <a:xfrm>
            <a:off x="465138" y="5026024"/>
            <a:ext cx="3690937" cy="577081"/>
          </a:xfrm>
        </p:spPr>
        <p:txBody>
          <a:bodyPr/>
          <a:lstStyle/>
          <a:p>
            <a:r>
              <a:rPr lang="en-US" dirty="0"/>
              <a:t>Delegated permissions – signed-in user</a:t>
            </a:r>
          </a:p>
          <a:p>
            <a:r>
              <a:rPr lang="en-US" dirty="0"/>
              <a:t>Application permissions – no user signed-in</a:t>
            </a:r>
          </a:p>
        </p:txBody>
      </p:sp>
      <p:sp>
        <p:nvSpPr>
          <p:cNvPr id="4" name="Text Placeholder 3">
            <a:extLst>
              <a:ext uri="{FF2B5EF4-FFF2-40B4-BE49-F238E27FC236}">
                <a16:creationId xmlns:a16="http://schemas.microsoft.com/office/drawing/2014/main" id="{CF87ECF3-A8F4-46A7-9F81-7DF36A11B734}"/>
              </a:ext>
            </a:extLst>
          </p:cNvPr>
          <p:cNvSpPr>
            <a:spLocks noGrp="1"/>
          </p:cNvSpPr>
          <p:nvPr>
            <p:ph type="body" sz="quarter" idx="12"/>
          </p:nvPr>
        </p:nvSpPr>
        <p:spPr>
          <a:xfrm>
            <a:off x="4386263" y="5026024"/>
            <a:ext cx="3690937" cy="790858"/>
          </a:xfrm>
        </p:spPr>
        <p:txBody>
          <a:bodyPr/>
          <a:lstStyle/>
          <a:p>
            <a:r>
              <a:rPr lang="en-US" dirty="0"/>
              <a:t>Effective permissions for delegated permissions (intersection)</a:t>
            </a:r>
            <a:endParaRPr lang="en-DK" dirty="0"/>
          </a:p>
          <a:p>
            <a:endParaRPr lang="en-DK" dirty="0"/>
          </a:p>
        </p:txBody>
      </p:sp>
      <p:sp>
        <p:nvSpPr>
          <p:cNvPr id="5" name="Text Placeholder 4">
            <a:extLst>
              <a:ext uri="{FF2B5EF4-FFF2-40B4-BE49-F238E27FC236}">
                <a16:creationId xmlns:a16="http://schemas.microsoft.com/office/drawing/2014/main" id="{3CFE1E73-BA24-421F-965E-83EA9126131A}"/>
              </a:ext>
            </a:extLst>
          </p:cNvPr>
          <p:cNvSpPr>
            <a:spLocks noGrp="1"/>
          </p:cNvSpPr>
          <p:nvPr>
            <p:ph type="body" sz="quarter" idx="13"/>
          </p:nvPr>
        </p:nvSpPr>
        <p:spPr>
          <a:xfrm>
            <a:off x="8307388" y="5026024"/>
            <a:ext cx="3690937" cy="2192908"/>
          </a:xfrm>
        </p:spPr>
        <p:txBody>
          <a:bodyPr/>
          <a:lstStyle/>
          <a:p>
            <a:r>
              <a:rPr lang="en-US" dirty="0"/>
              <a:t>Permission names </a:t>
            </a:r>
            <a:r>
              <a:rPr lang="da-DK" b="0" dirty="0" err="1"/>
              <a:t>resource.operation.constraint</a:t>
            </a:r>
            <a:endParaRPr lang="da-DK" b="0" dirty="0"/>
          </a:p>
          <a:p>
            <a:r>
              <a:rPr lang="da-DK" b="0" dirty="0" err="1"/>
              <a:t>Sites.FullControl.All</a:t>
            </a:r>
            <a:r>
              <a:rPr lang="da-DK" b="0" dirty="0"/>
              <a:t>, </a:t>
            </a:r>
            <a:r>
              <a:rPr lang="da-DK" b="0" dirty="0" err="1"/>
              <a:t>Group.ReadWrite.All</a:t>
            </a:r>
            <a:r>
              <a:rPr lang="da-DK" b="0" dirty="0"/>
              <a:t>, </a:t>
            </a:r>
            <a:r>
              <a:rPr lang="da-DK" b="0" dirty="0" err="1"/>
              <a:t>Mail.Send</a:t>
            </a:r>
            <a:endParaRPr lang="da-DK" b="0" dirty="0"/>
          </a:p>
          <a:p>
            <a:r>
              <a:rPr lang="da-DK" b="0" dirty="0">
                <a:hlinkClick r:id="rId2"/>
              </a:rPr>
              <a:t>https://developer.microsoft.com/en-us/graph/docs/concepts/permissions_reference</a:t>
            </a:r>
            <a:r>
              <a:rPr lang="da-DK" b="0" dirty="0"/>
              <a:t> </a:t>
            </a:r>
          </a:p>
          <a:p>
            <a:endParaRPr lang="en-DK" dirty="0"/>
          </a:p>
        </p:txBody>
      </p:sp>
      <p:sp>
        <p:nvSpPr>
          <p:cNvPr id="14" name="Content Placeholder 13">
            <a:extLst>
              <a:ext uri="{FF2B5EF4-FFF2-40B4-BE49-F238E27FC236}">
                <a16:creationId xmlns:a16="http://schemas.microsoft.com/office/drawing/2014/main" id="{42D84DD9-1A73-4F4C-9D7F-902B2E5D8A3D}"/>
              </a:ext>
            </a:extLst>
          </p:cNvPr>
          <p:cNvSpPr>
            <a:spLocks noGrp="1"/>
          </p:cNvSpPr>
          <p:nvPr>
            <p:ph sz="quarter" idx="19"/>
          </p:nvPr>
        </p:nvSpPr>
        <p:spPr/>
        <p:txBody>
          <a:bodyPr/>
          <a:lstStyle/>
          <a:p>
            <a:endParaRPr lang="en-DK"/>
          </a:p>
        </p:txBody>
      </p:sp>
      <p:pic>
        <p:nvPicPr>
          <p:cNvPr id="15" name="Picture 14">
            <a:extLst>
              <a:ext uri="{FF2B5EF4-FFF2-40B4-BE49-F238E27FC236}">
                <a16:creationId xmlns:a16="http://schemas.microsoft.com/office/drawing/2014/main" id="{7CFF8167-BF4B-4AA1-B583-0AF524760BBD}"/>
              </a:ext>
            </a:extLst>
          </p:cNvPr>
          <p:cNvPicPr>
            <a:picLocks noChangeAspect="1"/>
          </p:cNvPicPr>
          <p:nvPr/>
        </p:nvPicPr>
        <p:blipFill rotWithShape="1">
          <a:blip r:embed="rId3"/>
          <a:srcRect r="9808"/>
          <a:stretch/>
        </p:blipFill>
        <p:spPr>
          <a:xfrm>
            <a:off x="8422541" y="1746607"/>
            <a:ext cx="3474934" cy="2993284"/>
          </a:xfrm>
          <a:prstGeom prst="rect">
            <a:avLst/>
          </a:prstGeom>
        </p:spPr>
      </p:pic>
      <p:pic>
        <p:nvPicPr>
          <p:cNvPr id="21" name="Picture 20">
            <a:extLst>
              <a:ext uri="{FF2B5EF4-FFF2-40B4-BE49-F238E27FC236}">
                <a16:creationId xmlns:a16="http://schemas.microsoft.com/office/drawing/2014/main" id="{A0ADCE43-65BD-4A8F-8DEA-AC7DCCB799D0}"/>
              </a:ext>
            </a:extLst>
          </p:cNvPr>
          <p:cNvPicPr>
            <a:picLocks noChangeAspect="1"/>
          </p:cNvPicPr>
          <p:nvPr/>
        </p:nvPicPr>
        <p:blipFill>
          <a:blip r:embed="rId4"/>
          <a:stretch>
            <a:fillRect/>
          </a:stretch>
        </p:blipFill>
        <p:spPr>
          <a:xfrm>
            <a:off x="530881" y="1961007"/>
            <a:ext cx="3457575" cy="2495550"/>
          </a:xfrm>
          <a:prstGeom prst="rect">
            <a:avLst/>
          </a:prstGeom>
        </p:spPr>
      </p:pic>
      <p:pic>
        <p:nvPicPr>
          <p:cNvPr id="22" name="Picture 21">
            <a:extLst>
              <a:ext uri="{FF2B5EF4-FFF2-40B4-BE49-F238E27FC236}">
                <a16:creationId xmlns:a16="http://schemas.microsoft.com/office/drawing/2014/main" id="{D6371526-D5E7-4DAB-B115-F0C56EE68382}"/>
              </a:ext>
            </a:extLst>
          </p:cNvPr>
          <p:cNvPicPr>
            <a:picLocks noChangeAspect="1"/>
          </p:cNvPicPr>
          <p:nvPr/>
        </p:nvPicPr>
        <p:blipFill>
          <a:blip r:embed="rId5"/>
          <a:stretch>
            <a:fillRect/>
          </a:stretch>
        </p:blipFill>
        <p:spPr>
          <a:xfrm>
            <a:off x="4343201" y="2064004"/>
            <a:ext cx="3675222" cy="2289555"/>
          </a:xfrm>
          <a:prstGeom prst="rect">
            <a:avLst/>
          </a:prstGeom>
        </p:spPr>
      </p:pic>
    </p:spTree>
    <p:extLst>
      <p:ext uri="{BB962C8B-B14F-4D97-AF65-F5344CB8AC3E}">
        <p14:creationId xmlns:p14="http://schemas.microsoft.com/office/powerpoint/2010/main" val="374360347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5"/>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build="p"/>
      <p:bldP spid="5"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2C30A4-DA7F-44AA-BEED-D000A31BF022}"/>
              </a:ext>
            </a:extLst>
          </p:cNvPr>
          <p:cNvSpPr>
            <a:spLocks noGrp="1"/>
          </p:cNvSpPr>
          <p:nvPr>
            <p:ph type="title"/>
          </p:nvPr>
        </p:nvSpPr>
        <p:spPr>
          <a:xfrm>
            <a:off x="274639" y="295274"/>
            <a:ext cx="11889564" cy="917575"/>
          </a:xfrm>
        </p:spPr>
        <p:txBody>
          <a:bodyPr/>
          <a:lstStyle/>
          <a:p>
            <a:r>
              <a:rPr lang="en-US" sz="2800" dirty="0"/>
              <a:t>Authentication</a:t>
            </a:r>
          </a:p>
        </p:txBody>
      </p:sp>
      <p:sp>
        <p:nvSpPr>
          <p:cNvPr id="7" name="Rectangle 6">
            <a:extLst>
              <a:ext uri="{FF2B5EF4-FFF2-40B4-BE49-F238E27FC236}">
                <a16:creationId xmlns:a16="http://schemas.microsoft.com/office/drawing/2014/main" id="{A8DFF74E-D623-4482-B6DB-19D002544E67}"/>
              </a:ext>
            </a:extLst>
          </p:cNvPr>
          <p:cNvSpPr/>
          <p:nvPr/>
        </p:nvSpPr>
        <p:spPr bwMode="auto">
          <a:xfrm>
            <a:off x="1192888" y="4203270"/>
            <a:ext cx="3784427" cy="1529828"/>
          </a:xfrm>
          <a:prstGeom prst="rect">
            <a:avLst/>
          </a:prstGeom>
          <a:solidFill>
            <a:schemeClr val="bg2">
              <a:lumMod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grpSp>
        <p:nvGrpSpPr>
          <p:cNvPr id="75" name="Group 74"/>
          <p:cNvGrpSpPr/>
          <p:nvPr/>
        </p:nvGrpSpPr>
        <p:grpSpPr>
          <a:xfrm>
            <a:off x="4977315" y="5117707"/>
            <a:ext cx="3722240" cy="305753"/>
            <a:chOff x="4814652" y="5025122"/>
            <a:chExt cx="4290910" cy="265473"/>
          </a:xfrm>
        </p:grpSpPr>
        <p:cxnSp>
          <p:nvCxnSpPr>
            <p:cNvPr id="10" name="Straight Arrow Connector 9"/>
            <p:cNvCxnSpPr>
              <a:cxnSpLocks/>
            </p:cNvCxnSpPr>
            <p:nvPr/>
          </p:nvCxnSpPr>
          <p:spPr>
            <a:xfrm>
              <a:off x="4814652" y="5185666"/>
              <a:ext cx="4290910" cy="0"/>
            </a:xfrm>
            <a:prstGeom prst="straightConnector1">
              <a:avLst/>
            </a:prstGeom>
            <a:ln w="38100" cap="sq">
              <a:solidFill>
                <a:schemeClr val="tx1"/>
              </a:solidFill>
              <a:miter lim="800000"/>
              <a:tailEnd type="triangle"/>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3F421F25-1C41-48CD-B25F-49F307BDCFF6}"/>
                </a:ext>
              </a:extLst>
            </p:cNvPr>
            <p:cNvSpPr txBox="1"/>
            <p:nvPr/>
          </p:nvSpPr>
          <p:spPr>
            <a:xfrm>
              <a:off x="6332611" y="5025122"/>
              <a:ext cx="1735869" cy="265473"/>
            </a:xfrm>
            <a:prstGeom prst="hexagon">
              <a:avLst/>
            </a:prstGeom>
            <a:solidFill>
              <a:schemeClr val="bg1"/>
            </a:solidFill>
            <a:ln w="25400" cap="sq">
              <a:solidFill>
                <a:schemeClr val="tx1"/>
              </a:solidFill>
              <a:miter lim="800000"/>
            </a:ln>
          </p:spPr>
          <p:txBody>
            <a:bodyPr wrap="square" lIns="0" tIns="0" rIns="0" bIns="0" rtlCol="0">
              <a:spAutoFit/>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err="1">
                  <a:ln>
                    <a:noFill/>
                  </a:ln>
                  <a:solidFill>
                    <a:srgbClr val="353535"/>
                  </a:solidFill>
                  <a:effectLst/>
                  <a:uLnTx/>
                  <a:uFillTx/>
                  <a:latin typeface="Segoe UI Semilight"/>
                  <a:ea typeface="+mn-ea"/>
                  <a:cs typeface="+mn-cs"/>
                </a:rPr>
                <a:t>access_token</a:t>
              </a:r>
              <a:endParaRPr kumimoji="0" lang="en-US" sz="1600" b="0" i="0" u="none" strike="noStrike" kern="1200" cap="none" spc="0" normalizeH="0" baseline="0" noProof="0">
                <a:ln>
                  <a:noFill/>
                </a:ln>
                <a:solidFill>
                  <a:srgbClr val="353535"/>
                </a:solidFill>
                <a:effectLst/>
                <a:uLnTx/>
                <a:uFillTx/>
                <a:latin typeface="Segoe UI Semilight"/>
                <a:ea typeface="+mn-ea"/>
                <a:cs typeface="+mn-cs"/>
              </a:endParaRPr>
            </a:p>
          </p:txBody>
        </p:sp>
      </p:grpSp>
      <p:sp>
        <p:nvSpPr>
          <p:cNvPr id="9" name="Rectangle 8">
            <a:extLst>
              <a:ext uri="{FF2B5EF4-FFF2-40B4-BE49-F238E27FC236}">
                <a16:creationId xmlns:a16="http://schemas.microsoft.com/office/drawing/2014/main" id="{CC8923F5-2F87-4CFE-9D55-B408E5F8AFA1}"/>
              </a:ext>
            </a:extLst>
          </p:cNvPr>
          <p:cNvSpPr/>
          <p:nvPr/>
        </p:nvSpPr>
        <p:spPr bwMode="auto">
          <a:xfrm>
            <a:off x="2927006" y="4816538"/>
            <a:ext cx="1869211" cy="653320"/>
          </a:xfrm>
          <a:prstGeom prst="rect">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a:ea typeface="Segoe UI" pitchFamily="34" charset="0"/>
                <a:cs typeface="Segoe UI" pitchFamily="34" charset="0"/>
              </a:rPr>
              <a:t>MSAL or ADAL</a:t>
            </a:r>
          </a:p>
        </p:txBody>
      </p:sp>
      <p:grpSp>
        <p:nvGrpSpPr>
          <p:cNvPr id="72" name="Group 71"/>
          <p:cNvGrpSpPr/>
          <p:nvPr/>
        </p:nvGrpSpPr>
        <p:grpSpPr>
          <a:xfrm>
            <a:off x="1308568" y="4277232"/>
            <a:ext cx="2334935" cy="1232555"/>
            <a:chOff x="1258326" y="4135116"/>
            <a:chExt cx="2334935" cy="1232555"/>
          </a:xfrm>
        </p:grpSpPr>
        <p:sp>
          <p:nvSpPr>
            <p:cNvPr id="42" name="TextBox 12">
              <a:extLst>
                <a:ext uri="{FF2B5EF4-FFF2-40B4-BE49-F238E27FC236}">
                  <a16:creationId xmlns:a16="http://schemas.microsoft.com/office/drawing/2014/main" id="{3A2A2615-4279-40C0-9501-BD12D570E9D8}"/>
                </a:ext>
              </a:extLst>
            </p:cNvPr>
            <p:cNvSpPr txBox="1"/>
            <p:nvPr/>
          </p:nvSpPr>
          <p:spPr>
            <a:xfrm>
              <a:off x="1258326" y="4135116"/>
              <a:ext cx="2334935" cy="627864"/>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nb-NO" sz="2400" b="0" i="0" u="none" strike="noStrike" kern="1200" cap="none" spc="0" normalizeH="0" baseline="0" noProof="0">
                  <a:ln>
                    <a:noFill/>
                  </a:ln>
                  <a:solidFill>
                    <a:srgbClr val="FFFFFF"/>
                  </a:solidFill>
                  <a:effectLst/>
                  <a:uLnTx/>
                  <a:uFillTx/>
                  <a:latin typeface="Segoe UI Semibold" panose="020B0702040204020203" pitchFamily="34" charset="0"/>
                  <a:ea typeface="+mn-ea"/>
                  <a:cs typeface="Segoe UI Semibold" panose="020B0702040204020203" pitchFamily="34" charset="0"/>
                </a:rPr>
                <a:t>YOUR APP</a:t>
              </a:r>
            </a:p>
          </p:txBody>
        </p:sp>
        <p:sp>
          <p:nvSpPr>
            <p:cNvPr id="45" name="Freeform 5"/>
            <p:cNvSpPr>
              <a:spLocks noEditPoints="1"/>
            </p:cNvSpPr>
            <p:nvPr/>
          </p:nvSpPr>
          <p:spPr bwMode="black">
            <a:xfrm>
              <a:off x="1431526" y="4714351"/>
              <a:ext cx="656160" cy="653320"/>
            </a:xfrm>
            <a:custGeom>
              <a:avLst/>
              <a:gdLst>
                <a:gd name="T0" fmla="*/ 402 w 1088"/>
                <a:gd name="T1" fmla="*/ 588 h 1090"/>
                <a:gd name="T2" fmla="*/ 502 w 1088"/>
                <a:gd name="T3" fmla="*/ 688 h 1090"/>
                <a:gd name="T4" fmla="*/ 502 w 1088"/>
                <a:gd name="T5" fmla="*/ 989 h 1090"/>
                <a:gd name="T6" fmla="*/ 402 w 1088"/>
                <a:gd name="T7" fmla="*/ 1090 h 1090"/>
                <a:gd name="T8" fmla="*/ 100 w 1088"/>
                <a:gd name="T9" fmla="*/ 1090 h 1090"/>
                <a:gd name="T10" fmla="*/ 0 w 1088"/>
                <a:gd name="T11" fmla="*/ 989 h 1090"/>
                <a:gd name="T12" fmla="*/ 0 w 1088"/>
                <a:gd name="T13" fmla="*/ 688 h 1090"/>
                <a:gd name="T14" fmla="*/ 100 w 1088"/>
                <a:gd name="T15" fmla="*/ 588 h 1090"/>
                <a:gd name="T16" fmla="*/ 402 w 1088"/>
                <a:gd name="T17" fmla="*/ 588 h 1090"/>
                <a:gd name="T18" fmla="*/ 402 w 1088"/>
                <a:gd name="T19" fmla="*/ 588 h 1090"/>
                <a:gd name="T20" fmla="*/ 402 w 1088"/>
                <a:gd name="T21" fmla="*/ 2 h 1090"/>
                <a:gd name="T22" fmla="*/ 402 w 1088"/>
                <a:gd name="T23" fmla="*/ 2 h 1090"/>
                <a:gd name="T24" fmla="*/ 100 w 1088"/>
                <a:gd name="T25" fmla="*/ 2 h 1090"/>
                <a:gd name="T26" fmla="*/ 0 w 1088"/>
                <a:gd name="T27" fmla="*/ 103 h 1090"/>
                <a:gd name="T28" fmla="*/ 0 w 1088"/>
                <a:gd name="T29" fmla="*/ 403 h 1090"/>
                <a:gd name="T30" fmla="*/ 100 w 1088"/>
                <a:gd name="T31" fmla="*/ 504 h 1090"/>
                <a:gd name="T32" fmla="*/ 402 w 1088"/>
                <a:gd name="T33" fmla="*/ 504 h 1090"/>
                <a:gd name="T34" fmla="*/ 502 w 1088"/>
                <a:gd name="T35" fmla="*/ 403 h 1090"/>
                <a:gd name="T36" fmla="*/ 502 w 1088"/>
                <a:gd name="T37" fmla="*/ 103 h 1090"/>
                <a:gd name="T38" fmla="*/ 402 w 1088"/>
                <a:gd name="T39" fmla="*/ 2 h 1090"/>
                <a:gd name="T40" fmla="*/ 966 w 1088"/>
                <a:gd name="T41" fmla="*/ 0 h 1090"/>
                <a:gd name="T42" fmla="*/ 1088 w 1088"/>
                <a:gd name="T43" fmla="*/ 121 h 1090"/>
                <a:gd name="T44" fmla="*/ 1088 w 1088"/>
                <a:gd name="T45" fmla="*/ 383 h 1090"/>
                <a:gd name="T46" fmla="*/ 966 w 1088"/>
                <a:gd name="T47" fmla="*/ 504 h 1090"/>
                <a:gd name="T48" fmla="*/ 704 w 1088"/>
                <a:gd name="T49" fmla="*/ 504 h 1090"/>
                <a:gd name="T50" fmla="*/ 583 w 1088"/>
                <a:gd name="T51" fmla="*/ 383 h 1090"/>
                <a:gd name="T52" fmla="*/ 583 w 1088"/>
                <a:gd name="T53" fmla="*/ 121 h 1090"/>
                <a:gd name="T54" fmla="*/ 704 w 1088"/>
                <a:gd name="T55" fmla="*/ 0 h 1090"/>
                <a:gd name="T56" fmla="*/ 966 w 1088"/>
                <a:gd name="T57" fmla="*/ 0 h 1090"/>
                <a:gd name="T58" fmla="*/ 1020 w 1088"/>
                <a:gd name="T59" fmla="*/ 383 h 1090"/>
                <a:gd name="T60" fmla="*/ 1020 w 1088"/>
                <a:gd name="T61" fmla="*/ 383 h 1090"/>
                <a:gd name="T62" fmla="*/ 1020 w 1088"/>
                <a:gd name="T63" fmla="*/ 121 h 1090"/>
                <a:gd name="T64" fmla="*/ 966 w 1088"/>
                <a:gd name="T65" fmla="*/ 67 h 1090"/>
                <a:gd name="T66" fmla="*/ 704 w 1088"/>
                <a:gd name="T67" fmla="*/ 67 h 1090"/>
                <a:gd name="T68" fmla="*/ 650 w 1088"/>
                <a:gd name="T69" fmla="*/ 121 h 1090"/>
                <a:gd name="T70" fmla="*/ 650 w 1088"/>
                <a:gd name="T71" fmla="*/ 383 h 1090"/>
                <a:gd name="T72" fmla="*/ 704 w 1088"/>
                <a:gd name="T73" fmla="*/ 437 h 1090"/>
                <a:gd name="T74" fmla="*/ 966 w 1088"/>
                <a:gd name="T75" fmla="*/ 437 h 1090"/>
                <a:gd name="T76" fmla="*/ 1020 w 1088"/>
                <a:gd name="T77" fmla="*/ 383 h 1090"/>
                <a:gd name="T78" fmla="*/ 584 w 1088"/>
                <a:gd name="T79" fmla="*/ 688 h 1090"/>
                <a:gd name="T80" fmla="*/ 584 w 1088"/>
                <a:gd name="T81" fmla="*/ 688 h 1090"/>
                <a:gd name="T82" fmla="*/ 584 w 1088"/>
                <a:gd name="T83" fmla="*/ 989 h 1090"/>
                <a:gd name="T84" fmla="*/ 686 w 1088"/>
                <a:gd name="T85" fmla="*/ 1090 h 1090"/>
                <a:gd name="T86" fmla="*/ 987 w 1088"/>
                <a:gd name="T87" fmla="*/ 1090 h 1090"/>
                <a:gd name="T88" fmla="*/ 1088 w 1088"/>
                <a:gd name="T89" fmla="*/ 989 h 1090"/>
                <a:gd name="T90" fmla="*/ 1088 w 1088"/>
                <a:gd name="T91" fmla="*/ 688 h 1090"/>
                <a:gd name="T92" fmla="*/ 987 w 1088"/>
                <a:gd name="T93" fmla="*/ 588 h 1090"/>
                <a:gd name="T94" fmla="*/ 686 w 1088"/>
                <a:gd name="T95" fmla="*/ 588 h 1090"/>
                <a:gd name="T96" fmla="*/ 584 w 1088"/>
                <a:gd name="T97" fmla="*/ 688 h 10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88" h="1090">
                  <a:moveTo>
                    <a:pt x="402" y="588"/>
                  </a:moveTo>
                  <a:cubicBezTo>
                    <a:pt x="469" y="588"/>
                    <a:pt x="502" y="621"/>
                    <a:pt x="502" y="688"/>
                  </a:cubicBezTo>
                  <a:cubicBezTo>
                    <a:pt x="502" y="989"/>
                    <a:pt x="502" y="989"/>
                    <a:pt x="502" y="989"/>
                  </a:cubicBezTo>
                  <a:cubicBezTo>
                    <a:pt x="502" y="1056"/>
                    <a:pt x="469" y="1090"/>
                    <a:pt x="402" y="1090"/>
                  </a:cubicBezTo>
                  <a:cubicBezTo>
                    <a:pt x="100" y="1090"/>
                    <a:pt x="100" y="1090"/>
                    <a:pt x="100" y="1090"/>
                  </a:cubicBezTo>
                  <a:cubicBezTo>
                    <a:pt x="33" y="1090"/>
                    <a:pt x="0" y="1056"/>
                    <a:pt x="0" y="989"/>
                  </a:cubicBezTo>
                  <a:cubicBezTo>
                    <a:pt x="0" y="688"/>
                    <a:pt x="0" y="688"/>
                    <a:pt x="0" y="688"/>
                  </a:cubicBezTo>
                  <a:cubicBezTo>
                    <a:pt x="0" y="621"/>
                    <a:pt x="33" y="588"/>
                    <a:pt x="100" y="588"/>
                  </a:cubicBezTo>
                  <a:cubicBezTo>
                    <a:pt x="402" y="588"/>
                    <a:pt x="402" y="588"/>
                    <a:pt x="402" y="588"/>
                  </a:cubicBezTo>
                  <a:cubicBezTo>
                    <a:pt x="402" y="588"/>
                    <a:pt x="402" y="588"/>
                    <a:pt x="402" y="588"/>
                  </a:cubicBezTo>
                  <a:close/>
                  <a:moveTo>
                    <a:pt x="402" y="2"/>
                  </a:moveTo>
                  <a:cubicBezTo>
                    <a:pt x="402" y="2"/>
                    <a:pt x="402" y="2"/>
                    <a:pt x="402" y="2"/>
                  </a:cubicBezTo>
                  <a:cubicBezTo>
                    <a:pt x="100" y="2"/>
                    <a:pt x="100" y="2"/>
                    <a:pt x="100" y="2"/>
                  </a:cubicBezTo>
                  <a:cubicBezTo>
                    <a:pt x="33" y="2"/>
                    <a:pt x="0" y="36"/>
                    <a:pt x="0" y="103"/>
                  </a:cubicBezTo>
                  <a:cubicBezTo>
                    <a:pt x="0" y="103"/>
                    <a:pt x="0" y="103"/>
                    <a:pt x="0" y="403"/>
                  </a:cubicBezTo>
                  <a:cubicBezTo>
                    <a:pt x="0" y="471"/>
                    <a:pt x="33" y="504"/>
                    <a:pt x="100" y="504"/>
                  </a:cubicBezTo>
                  <a:cubicBezTo>
                    <a:pt x="100" y="504"/>
                    <a:pt x="100" y="504"/>
                    <a:pt x="402" y="504"/>
                  </a:cubicBezTo>
                  <a:cubicBezTo>
                    <a:pt x="469" y="504"/>
                    <a:pt x="502" y="471"/>
                    <a:pt x="502" y="403"/>
                  </a:cubicBezTo>
                  <a:cubicBezTo>
                    <a:pt x="502" y="403"/>
                    <a:pt x="502" y="403"/>
                    <a:pt x="502" y="103"/>
                  </a:cubicBezTo>
                  <a:cubicBezTo>
                    <a:pt x="502" y="36"/>
                    <a:pt x="469" y="2"/>
                    <a:pt x="402" y="2"/>
                  </a:cubicBezTo>
                  <a:close/>
                  <a:moveTo>
                    <a:pt x="966" y="0"/>
                  </a:moveTo>
                  <a:cubicBezTo>
                    <a:pt x="1048" y="0"/>
                    <a:pt x="1088" y="40"/>
                    <a:pt x="1088" y="121"/>
                  </a:cubicBezTo>
                  <a:cubicBezTo>
                    <a:pt x="1088" y="121"/>
                    <a:pt x="1088" y="121"/>
                    <a:pt x="1088" y="383"/>
                  </a:cubicBezTo>
                  <a:cubicBezTo>
                    <a:pt x="1088" y="464"/>
                    <a:pt x="1048" y="504"/>
                    <a:pt x="966" y="504"/>
                  </a:cubicBezTo>
                  <a:cubicBezTo>
                    <a:pt x="966" y="504"/>
                    <a:pt x="966" y="504"/>
                    <a:pt x="704" y="504"/>
                  </a:cubicBezTo>
                  <a:cubicBezTo>
                    <a:pt x="623" y="504"/>
                    <a:pt x="583" y="464"/>
                    <a:pt x="583" y="383"/>
                  </a:cubicBezTo>
                  <a:cubicBezTo>
                    <a:pt x="583" y="383"/>
                    <a:pt x="583" y="383"/>
                    <a:pt x="583" y="121"/>
                  </a:cubicBezTo>
                  <a:cubicBezTo>
                    <a:pt x="583" y="40"/>
                    <a:pt x="623" y="0"/>
                    <a:pt x="704" y="0"/>
                  </a:cubicBezTo>
                  <a:cubicBezTo>
                    <a:pt x="704" y="0"/>
                    <a:pt x="704" y="0"/>
                    <a:pt x="966" y="0"/>
                  </a:cubicBezTo>
                  <a:close/>
                  <a:moveTo>
                    <a:pt x="1020" y="383"/>
                  </a:moveTo>
                  <a:cubicBezTo>
                    <a:pt x="1020" y="383"/>
                    <a:pt x="1020" y="383"/>
                    <a:pt x="1020" y="383"/>
                  </a:cubicBezTo>
                  <a:cubicBezTo>
                    <a:pt x="1020" y="121"/>
                    <a:pt x="1020" y="121"/>
                    <a:pt x="1020" y="121"/>
                  </a:cubicBezTo>
                  <a:cubicBezTo>
                    <a:pt x="1020" y="85"/>
                    <a:pt x="1002" y="67"/>
                    <a:pt x="966" y="67"/>
                  </a:cubicBezTo>
                  <a:cubicBezTo>
                    <a:pt x="966" y="67"/>
                    <a:pt x="966" y="67"/>
                    <a:pt x="704" y="67"/>
                  </a:cubicBezTo>
                  <a:cubicBezTo>
                    <a:pt x="668" y="67"/>
                    <a:pt x="650" y="85"/>
                    <a:pt x="650" y="121"/>
                  </a:cubicBezTo>
                  <a:cubicBezTo>
                    <a:pt x="650" y="121"/>
                    <a:pt x="650" y="121"/>
                    <a:pt x="650" y="383"/>
                  </a:cubicBezTo>
                  <a:cubicBezTo>
                    <a:pt x="650" y="419"/>
                    <a:pt x="668" y="437"/>
                    <a:pt x="704" y="437"/>
                  </a:cubicBezTo>
                  <a:cubicBezTo>
                    <a:pt x="704" y="437"/>
                    <a:pt x="704" y="437"/>
                    <a:pt x="966" y="437"/>
                  </a:cubicBezTo>
                  <a:cubicBezTo>
                    <a:pt x="1002" y="437"/>
                    <a:pt x="1020" y="419"/>
                    <a:pt x="1020" y="383"/>
                  </a:cubicBezTo>
                  <a:close/>
                  <a:moveTo>
                    <a:pt x="584" y="688"/>
                  </a:moveTo>
                  <a:cubicBezTo>
                    <a:pt x="584" y="688"/>
                    <a:pt x="584" y="688"/>
                    <a:pt x="584" y="688"/>
                  </a:cubicBezTo>
                  <a:cubicBezTo>
                    <a:pt x="584" y="989"/>
                    <a:pt x="584" y="989"/>
                    <a:pt x="584" y="989"/>
                  </a:cubicBezTo>
                  <a:cubicBezTo>
                    <a:pt x="584" y="1056"/>
                    <a:pt x="619" y="1090"/>
                    <a:pt x="686" y="1090"/>
                  </a:cubicBezTo>
                  <a:cubicBezTo>
                    <a:pt x="686" y="1090"/>
                    <a:pt x="686" y="1090"/>
                    <a:pt x="987" y="1090"/>
                  </a:cubicBezTo>
                  <a:cubicBezTo>
                    <a:pt x="1054" y="1090"/>
                    <a:pt x="1088" y="1056"/>
                    <a:pt x="1088" y="989"/>
                  </a:cubicBezTo>
                  <a:cubicBezTo>
                    <a:pt x="1088" y="989"/>
                    <a:pt x="1088" y="989"/>
                    <a:pt x="1088" y="688"/>
                  </a:cubicBezTo>
                  <a:cubicBezTo>
                    <a:pt x="1088" y="621"/>
                    <a:pt x="1054" y="588"/>
                    <a:pt x="987" y="588"/>
                  </a:cubicBezTo>
                  <a:cubicBezTo>
                    <a:pt x="987" y="588"/>
                    <a:pt x="987" y="588"/>
                    <a:pt x="686" y="588"/>
                  </a:cubicBezTo>
                  <a:cubicBezTo>
                    <a:pt x="619" y="588"/>
                    <a:pt x="584" y="621"/>
                    <a:pt x="584" y="688"/>
                  </a:cubicBezTo>
                  <a:close/>
                </a:path>
              </a:pathLst>
            </a:custGeom>
            <a:solidFill>
              <a:schemeClr val="bg1"/>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Semilight"/>
                <a:ea typeface="+mn-ea"/>
                <a:cs typeface="+mn-cs"/>
              </a:endParaRPr>
            </a:p>
          </p:txBody>
        </p:sp>
      </p:grpSp>
      <p:grpSp>
        <p:nvGrpSpPr>
          <p:cNvPr id="48" name="Group 47"/>
          <p:cNvGrpSpPr/>
          <p:nvPr/>
        </p:nvGrpSpPr>
        <p:grpSpPr>
          <a:xfrm>
            <a:off x="8699555" y="4254710"/>
            <a:ext cx="1985722" cy="1985722"/>
            <a:chOff x="6294678" y="555615"/>
            <a:chExt cx="1985722" cy="1985722"/>
          </a:xfrm>
        </p:grpSpPr>
        <p:sp>
          <p:nvSpPr>
            <p:cNvPr id="49" name="Oval 48"/>
            <p:cNvSpPr/>
            <p:nvPr/>
          </p:nvSpPr>
          <p:spPr bwMode="auto">
            <a:xfrm>
              <a:off x="6294678" y="555615"/>
              <a:ext cx="1985722" cy="1985722"/>
            </a:xfrm>
            <a:prstGeom prst="ellipse">
              <a:avLst/>
            </a:prstGeom>
            <a:solidFill>
              <a:schemeClr val="tx1">
                <a:lumMod val="40000"/>
                <a:lumOff val="6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50" name="Freeform 21"/>
            <p:cNvSpPr>
              <a:spLocks noChangeAspect="1" noEditPoints="1"/>
            </p:cNvSpPr>
            <p:nvPr/>
          </p:nvSpPr>
          <p:spPr bwMode="black">
            <a:xfrm>
              <a:off x="6904278" y="955486"/>
              <a:ext cx="766522" cy="477404"/>
            </a:xfrm>
            <a:custGeom>
              <a:avLst/>
              <a:gdLst>
                <a:gd name="T0" fmla="*/ 1277 w 1355"/>
                <a:gd name="T1" fmla="*/ 371 h 843"/>
                <a:gd name="T2" fmla="*/ 1157 w 1355"/>
                <a:gd name="T3" fmla="*/ 298 h 843"/>
                <a:gd name="T4" fmla="*/ 1157 w 1355"/>
                <a:gd name="T5" fmla="*/ 277 h 843"/>
                <a:gd name="T6" fmla="*/ 1080 w 1355"/>
                <a:gd name="T7" fmla="*/ 83 h 843"/>
                <a:gd name="T8" fmla="*/ 888 w 1355"/>
                <a:gd name="T9" fmla="*/ 0 h 843"/>
                <a:gd name="T10" fmla="*/ 650 w 1355"/>
                <a:gd name="T11" fmla="*/ 135 h 843"/>
                <a:gd name="T12" fmla="*/ 544 w 1355"/>
                <a:gd name="T13" fmla="*/ 114 h 843"/>
                <a:gd name="T14" fmla="*/ 353 w 1355"/>
                <a:gd name="T15" fmla="*/ 189 h 843"/>
                <a:gd name="T16" fmla="*/ 287 w 1355"/>
                <a:gd name="T17" fmla="*/ 287 h 843"/>
                <a:gd name="T18" fmla="*/ 275 w 1355"/>
                <a:gd name="T19" fmla="*/ 287 h 843"/>
                <a:gd name="T20" fmla="*/ 82 w 1355"/>
                <a:gd name="T21" fmla="*/ 370 h 843"/>
                <a:gd name="T22" fmla="*/ 0 w 1355"/>
                <a:gd name="T23" fmla="*/ 565 h 843"/>
                <a:gd name="T24" fmla="*/ 82 w 1355"/>
                <a:gd name="T25" fmla="*/ 760 h 843"/>
                <a:gd name="T26" fmla="*/ 275 w 1355"/>
                <a:gd name="T27" fmla="*/ 843 h 843"/>
                <a:gd name="T28" fmla="*/ 1080 w 1355"/>
                <a:gd name="T29" fmla="*/ 843 h 843"/>
                <a:gd name="T30" fmla="*/ 1277 w 1355"/>
                <a:gd name="T31" fmla="*/ 760 h 843"/>
                <a:gd name="T32" fmla="*/ 1355 w 1355"/>
                <a:gd name="T33" fmla="*/ 565 h 843"/>
                <a:gd name="T34" fmla="*/ 1277 w 1355"/>
                <a:gd name="T35" fmla="*/ 371 h 843"/>
                <a:gd name="T36" fmla="*/ 1080 w 1355"/>
                <a:gd name="T37" fmla="*/ 766 h 843"/>
                <a:gd name="T38" fmla="*/ 275 w 1355"/>
                <a:gd name="T39" fmla="*/ 766 h 843"/>
                <a:gd name="T40" fmla="*/ 76 w 1355"/>
                <a:gd name="T41" fmla="*/ 565 h 843"/>
                <a:gd name="T42" fmla="*/ 275 w 1355"/>
                <a:gd name="T43" fmla="*/ 364 h 843"/>
                <a:gd name="T44" fmla="*/ 346 w 1355"/>
                <a:gd name="T45" fmla="*/ 381 h 843"/>
                <a:gd name="T46" fmla="*/ 544 w 1355"/>
                <a:gd name="T47" fmla="*/ 191 h 843"/>
                <a:gd name="T48" fmla="*/ 689 w 1355"/>
                <a:gd name="T49" fmla="*/ 255 h 843"/>
                <a:gd name="T50" fmla="*/ 888 w 1355"/>
                <a:gd name="T51" fmla="*/ 77 h 843"/>
                <a:gd name="T52" fmla="*/ 1080 w 1355"/>
                <a:gd name="T53" fmla="*/ 277 h 843"/>
                <a:gd name="T54" fmla="*/ 1064 w 1355"/>
                <a:gd name="T55" fmla="*/ 370 h 843"/>
                <a:gd name="T56" fmla="*/ 1080 w 1355"/>
                <a:gd name="T57" fmla="*/ 364 h 843"/>
                <a:gd name="T58" fmla="*/ 1278 w 1355"/>
                <a:gd name="T59" fmla="*/ 565 h 843"/>
                <a:gd name="T60" fmla="*/ 1080 w 1355"/>
                <a:gd name="T61" fmla="*/ 766 h 8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55" h="843">
                  <a:moveTo>
                    <a:pt x="1277" y="371"/>
                  </a:moveTo>
                  <a:cubicBezTo>
                    <a:pt x="1242" y="335"/>
                    <a:pt x="1201" y="311"/>
                    <a:pt x="1157" y="298"/>
                  </a:cubicBezTo>
                  <a:cubicBezTo>
                    <a:pt x="1157" y="291"/>
                    <a:pt x="1157" y="285"/>
                    <a:pt x="1157" y="277"/>
                  </a:cubicBezTo>
                  <a:cubicBezTo>
                    <a:pt x="1157" y="205"/>
                    <a:pt x="1130" y="136"/>
                    <a:pt x="1080" y="83"/>
                  </a:cubicBezTo>
                  <a:cubicBezTo>
                    <a:pt x="1028" y="29"/>
                    <a:pt x="959" y="0"/>
                    <a:pt x="888" y="0"/>
                  </a:cubicBezTo>
                  <a:cubicBezTo>
                    <a:pt x="789" y="0"/>
                    <a:pt x="700" y="54"/>
                    <a:pt x="650" y="135"/>
                  </a:cubicBezTo>
                  <a:cubicBezTo>
                    <a:pt x="618" y="121"/>
                    <a:pt x="581" y="114"/>
                    <a:pt x="544" y="114"/>
                  </a:cubicBezTo>
                  <a:cubicBezTo>
                    <a:pt x="471" y="114"/>
                    <a:pt x="404" y="141"/>
                    <a:pt x="353" y="189"/>
                  </a:cubicBezTo>
                  <a:cubicBezTo>
                    <a:pt x="324" y="217"/>
                    <a:pt x="302" y="250"/>
                    <a:pt x="287" y="287"/>
                  </a:cubicBezTo>
                  <a:cubicBezTo>
                    <a:pt x="283" y="287"/>
                    <a:pt x="279" y="287"/>
                    <a:pt x="275" y="287"/>
                  </a:cubicBezTo>
                  <a:cubicBezTo>
                    <a:pt x="203" y="287"/>
                    <a:pt x="134" y="317"/>
                    <a:pt x="82" y="370"/>
                  </a:cubicBezTo>
                  <a:cubicBezTo>
                    <a:pt x="29" y="422"/>
                    <a:pt x="0" y="492"/>
                    <a:pt x="0" y="565"/>
                  </a:cubicBezTo>
                  <a:cubicBezTo>
                    <a:pt x="0" y="638"/>
                    <a:pt x="29" y="707"/>
                    <a:pt x="82" y="760"/>
                  </a:cubicBezTo>
                  <a:cubicBezTo>
                    <a:pt x="134" y="814"/>
                    <a:pt x="203" y="843"/>
                    <a:pt x="275" y="843"/>
                  </a:cubicBezTo>
                  <a:cubicBezTo>
                    <a:pt x="1080" y="843"/>
                    <a:pt x="1080" y="843"/>
                    <a:pt x="1080" y="843"/>
                  </a:cubicBezTo>
                  <a:cubicBezTo>
                    <a:pt x="1155" y="843"/>
                    <a:pt x="1224" y="814"/>
                    <a:pt x="1277" y="760"/>
                  </a:cubicBezTo>
                  <a:cubicBezTo>
                    <a:pt x="1327" y="707"/>
                    <a:pt x="1355" y="638"/>
                    <a:pt x="1355" y="565"/>
                  </a:cubicBezTo>
                  <a:cubicBezTo>
                    <a:pt x="1355" y="492"/>
                    <a:pt x="1327" y="422"/>
                    <a:pt x="1277" y="371"/>
                  </a:cubicBezTo>
                  <a:close/>
                  <a:moveTo>
                    <a:pt x="1080" y="766"/>
                  </a:moveTo>
                  <a:cubicBezTo>
                    <a:pt x="1080" y="766"/>
                    <a:pt x="437" y="766"/>
                    <a:pt x="275" y="766"/>
                  </a:cubicBezTo>
                  <a:cubicBezTo>
                    <a:pt x="167" y="766"/>
                    <a:pt x="76" y="674"/>
                    <a:pt x="76" y="565"/>
                  </a:cubicBezTo>
                  <a:cubicBezTo>
                    <a:pt x="76" y="457"/>
                    <a:pt x="167" y="364"/>
                    <a:pt x="275" y="364"/>
                  </a:cubicBezTo>
                  <a:cubicBezTo>
                    <a:pt x="302" y="364"/>
                    <a:pt x="324" y="370"/>
                    <a:pt x="346" y="381"/>
                  </a:cubicBezTo>
                  <a:cubicBezTo>
                    <a:pt x="351" y="272"/>
                    <a:pt x="437" y="191"/>
                    <a:pt x="544" y="191"/>
                  </a:cubicBezTo>
                  <a:cubicBezTo>
                    <a:pt x="603" y="191"/>
                    <a:pt x="650" y="213"/>
                    <a:pt x="689" y="255"/>
                  </a:cubicBezTo>
                  <a:cubicBezTo>
                    <a:pt x="699" y="158"/>
                    <a:pt x="785" y="77"/>
                    <a:pt x="888" y="77"/>
                  </a:cubicBezTo>
                  <a:cubicBezTo>
                    <a:pt x="994" y="77"/>
                    <a:pt x="1080" y="169"/>
                    <a:pt x="1080" y="277"/>
                  </a:cubicBezTo>
                  <a:cubicBezTo>
                    <a:pt x="1080" y="311"/>
                    <a:pt x="1075" y="343"/>
                    <a:pt x="1064" y="370"/>
                  </a:cubicBezTo>
                  <a:cubicBezTo>
                    <a:pt x="1069" y="364"/>
                    <a:pt x="1075" y="364"/>
                    <a:pt x="1080" y="364"/>
                  </a:cubicBezTo>
                  <a:cubicBezTo>
                    <a:pt x="1192" y="364"/>
                    <a:pt x="1278" y="457"/>
                    <a:pt x="1278" y="565"/>
                  </a:cubicBezTo>
                  <a:cubicBezTo>
                    <a:pt x="1278" y="674"/>
                    <a:pt x="1192" y="766"/>
                    <a:pt x="1080" y="766"/>
                  </a:cubicBez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Semilight"/>
                <a:ea typeface="+mn-ea"/>
                <a:cs typeface="+mn-cs"/>
              </a:endParaRPr>
            </a:p>
          </p:txBody>
        </p:sp>
        <p:sp>
          <p:nvSpPr>
            <p:cNvPr id="51" name="TextBox 50">
              <a:extLst/>
            </p:cNvPr>
            <p:cNvSpPr txBox="1"/>
            <p:nvPr/>
          </p:nvSpPr>
          <p:spPr>
            <a:xfrm>
              <a:off x="6482126" y="1404030"/>
              <a:ext cx="1610826" cy="960263"/>
            </a:xfrm>
            <a:prstGeom prst="rect">
              <a:avLst/>
            </a:prstGeom>
            <a:noFill/>
          </p:spPr>
          <p:txBody>
            <a:bodyPr wrap="none" lIns="182880" tIns="146304" rIns="182880" bIns="146304" rtlCol="0">
              <a:spAutoFit/>
            </a:bodyPr>
            <a:lstStyle/>
            <a:p>
              <a:pPr marL="0" marR="0" lvl="0" indent="0" algn="ctr" defTabSz="932742"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353535"/>
                  </a:solidFill>
                  <a:effectLst/>
                  <a:uLnTx/>
                  <a:uFillTx/>
                  <a:latin typeface="Segoe UI Semilight"/>
                  <a:ea typeface="+mn-ea"/>
                  <a:cs typeface="+mn-cs"/>
                </a:rPr>
                <a:t>Microsoft</a:t>
              </a:r>
              <a:br>
                <a:rPr kumimoji="0" lang="en-US" sz="2400" b="0" i="0" u="none" strike="noStrike" kern="1200" cap="none" spc="0" normalizeH="0" baseline="0" noProof="0" dirty="0">
                  <a:ln>
                    <a:noFill/>
                  </a:ln>
                  <a:solidFill>
                    <a:srgbClr val="353535"/>
                  </a:solidFill>
                  <a:effectLst/>
                  <a:uLnTx/>
                  <a:uFillTx/>
                  <a:latin typeface="Segoe UI Semilight"/>
                  <a:ea typeface="+mn-ea"/>
                  <a:cs typeface="+mn-cs"/>
                </a:rPr>
              </a:br>
              <a:r>
                <a:rPr kumimoji="0" lang="en-US" sz="2400" b="0" i="0" u="none" strike="noStrike" kern="1200" cap="none" spc="0" normalizeH="0" baseline="0" noProof="0" dirty="0">
                  <a:ln>
                    <a:noFill/>
                  </a:ln>
                  <a:solidFill>
                    <a:srgbClr val="353535"/>
                  </a:solidFill>
                  <a:effectLst/>
                  <a:uLnTx/>
                  <a:uFillTx/>
                  <a:latin typeface="Segoe UI Semilight"/>
                  <a:ea typeface="+mn-ea"/>
                  <a:cs typeface="+mn-cs"/>
                </a:rPr>
                <a:t>Graph</a:t>
              </a:r>
            </a:p>
          </p:txBody>
        </p:sp>
      </p:grpSp>
      <p:grpSp>
        <p:nvGrpSpPr>
          <p:cNvPr id="74" name="Group 73"/>
          <p:cNvGrpSpPr/>
          <p:nvPr/>
        </p:nvGrpSpPr>
        <p:grpSpPr>
          <a:xfrm>
            <a:off x="3085104" y="3284485"/>
            <a:ext cx="4905285" cy="918785"/>
            <a:chOff x="2119012" y="3100333"/>
            <a:chExt cx="5153494" cy="918785"/>
          </a:xfrm>
        </p:grpSpPr>
        <p:cxnSp>
          <p:nvCxnSpPr>
            <p:cNvPr id="52" name="Connector: Elbow 51"/>
            <p:cNvCxnSpPr>
              <a:cxnSpLocks/>
              <a:stCxn id="3" idx="4"/>
              <a:endCxn id="7" idx="0"/>
            </p:cNvCxnSpPr>
            <p:nvPr/>
          </p:nvCxnSpPr>
          <p:spPr>
            <a:xfrm rot="5400000">
              <a:off x="4236366" y="982979"/>
              <a:ext cx="918785" cy="5153494"/>
            </a:xfrm>
            <a:prstGeom prst="bentConnector3">
              <a:avLst>
                <a:gd name="adj1" fmla="val 50000"/>
              </a:avLst>
            </a:prstGeom>
            <a:ln w="38100" cap="sq">
              <a:solidFill>
                <a:schemeClr val="accent1"/>
              </a:solidFill>
              <a:miter lim="800000"/>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5DACDD2B-0D4F-4DE6-A596-550B45B7CB0D}"/>
                </a:ext>
              </a:extLst>
            </p:cNvPr>
            <p:cNvSpPr txBox="1"/>
            <p:nvPr/>
          </p:nvSpPr>
          <p:spPr>
            <a:xfrm>
              <a:off x="3700564" y="3386782"/>
              <a:ext cx="1569849" cy="305753"/>
            </a:xfrm>
            <a:prstGeom prst="hexagon">
              <a:avLst/>
            </a:prstGeom>
            <a:solidFill>
              <a:schemeClr val="bg1"/>
            </a:solidFill>
            <a:ln w="25400" cap="sq">
              <a:solidFill>
                <a:schemeClr val="accent1"/>
              </a:solidFill>
              <a:miter lim="800000"/>
            </a:ln>
          </p:spPr>
          <p:txBody>
            <a:bodyPr wrap="square" lIns="0" tIns="0" rIns="0" bIns="0" rtlCol="0">
              <a:spAutoFit/>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err="1">
                  <a:ln>
                    <a:noFill/>
                  </a:ln>
                  <a:solidFill>
                    <a:srgbClr val="353535"/>
                  </a:solidFill>
                  <a:effectLst/>
                  <a:uLnTx/>
                  <a:uFillTx/>
                  <a:latin typeface="Segoe UI Semilight"/>
                  <a:ea typeface="+mn-ea"/>
                  <a:cs typeface="+mn-cs"/>
                </a:rPr>
                <a:t>access_token</a:t>
              </a:r>
              <a:endParaRPr kumimoji="0" lang="en-US" sz="1600" b="0" i="0" u="none" strike="noStrike" kern="1200" cap="none" spc="0" normalizeH="0" baseline="0" noProof="0" dirty="0">
                <a:ln>
                  <a:noFill/>
                </a:ln>
                <a:solidFill>
                  <a:srgbClr val="353535"/>
                </a:solidFill>
                <a:effectLst/>
                <a:uLnTx/>
                <a:uFillTx/>
                <a:latin typeface="Segoe UI Semilight"/>
                <a:ea typeface="+mn-ea"/>
                <a:cs typeface="+mn-cs"/>
              </a:endParaRPr>
            </a:p>
          </p:txBody>
        </p:sp>
        <p:sp>
          <p:nvSpPr>
            <p:cNvPr id="20" name="TextBox 19">
              <a:extLst>
                <a:ext uri="{FF2B5EF4-FFF2-40B4-BE49-F238E27FC236}">
                  <a16:creationId xmlns:a16="http://schemas.microsoft.com/office/drawing/2014/main" id="{ED2A163A-E796-4AE3-AED8-B7E4F451FE21}"/>
                </a:ext>
              </a:extLst>
            </p:cNvPr>
            <p:cNvSpPr txBox="1"/>
            <p:nvPr/>
          </p:nvSpPr>
          <p:spPr>
            <a:xfrm>
              <a:off x="5605501" y="3406844"/>
              <a:ext cx="1569849" cy="305753"/>
            </a:xfrm>
            <a:prstGeom prst="hexagon">
              <a:avLst/>
            </a:prstGeom>
            <a:solidFill>
              <a:schemeClr val="bg1"/>
            </a:solidFill>
            <a:ln w="25400" cap="sq">
              <a:solidFill>
                <a:schemeClr val="accent1"/>
              </a:solidFill>
              <a:miter lim="800000"/>
            </a:ln>
          </p:spPr>
          <p:txBody>
            <a:bodyPr wrap="square" lIns="0" tIns="0" rIns="0" bIns="0" rtlCol="0">
              <a:spAutoFit/>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err="1">
                  <a:ln>
                    <a:noFill/>
                  </a:ln>
                  <a:solidFill>
                    <a:srgbClr val="353535"/>
                  </a:solidFill>
                  <a:effectLst/>
                  <a:uLnTx/>
                  <a:uFillTx/>
                  <a:latin typeface="Segoe UI Semilight"/>
                  <a:ea typeface="+mn-ea"/>
                  <a:cs typeface="+mn-cs"/>
                </a:rPr>
                <a:t>refresh_token</a:t>
              </a:r>
              <a:endParaRPr kumimoji="0" lang="en-US" sz="1600" b="0" i="0" u="none" strike="noStrike" kern="1200" cap="none" spc="0" normalizeH="0" baseline="0" noProof="0">
                <a:ln>
                  <a:noFill/>
                </a:ln>
                <a:solidFill>
                  <a:srgbClr val="353535"/>
                </a:solidFill>
                <a:effectLst/>
                <a:uLnTx/>
                <a:uFillTx/>
                <a:latin typeface="Segoe UI Semilight"/>
                <a:ea typeface="+mn-ea"/>
                <a:cs typeface="+mn-cs"/>
              </a:endParaRPr>
            </a:p>
          </p:txBody>
        </p:sp>
      </p:grpSp>
      <p:grpSp>
        <p:nvGrpSpPr>
          <p:cNvPr id="4" name="Group 3"/>
          <p:cNvGrpSpPr/>
          <p:nvPr/>
        </p:nvGrpSpPr>
        <p:grpSpPr>
          <a:xfrm>
            <a:off x="6997526" y="1298763"/>
            <a:ext cx="1985722" cy="1985722"/>
            <a:chOff x="6294678" y="555615"/>
            <a:chExt cx="1985722" cy="1985722"/>
          </a:xfrm>
        </p:grpSpPr>
        <p:sp>
          <p:nvSpPr>
            <p:cNvPr id="3" name="Oval 2"/>
            <p:cNvSpPr/>
            <p:nvPr/>
          </p:nvSpPr>
          <p:spPr bwMode="auto">
            <a:xfrm>
              <a:off x="6294678" y="555615"/>
              <a:ext cx="1985722" cy="1985722"/>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46" name="Freeform 21"/>
            <p:cNvSpPr>
              <a:spLocks noChangeAspect="1" noEditPoints="1"/>
            </p:cNvSpPr>
            <p:nvPr/>
          </p:nvSpPr>
          <p:spPr bwMode="black">
            <a:xfrm>
              <a:off x="6904278" y="955486"/>
              <a:ext cx="766522" cy="477404"/>
            </a:xfrm>
            <a:custGeom>
              <a:avLst/>
              <a:gdLst>
                <a:gd name="T0" fmla="*/ 1277 w 1355"/>
                <a:gd name="T1" fmla="*/ 371 h 843"/>
                <a:gd name="T2" fmla="*/ 1157 w 1355"/>
                <a:gd name="T3" fmla="*/ 298 h 843"/>
                <a:gd name="T4" fmla="*/ 1157 w 1355"/>
                <a:gd name="T5" fmla="*/ 277 h 843"/>
                <a:gd name="T6" fmla="*/ 1080 w 1355"/>
                <a:gd name="T7" fmla="*/ 83 h 843"/>
                <a:gd name="T8" fmla="*/ 888 w 1355"/>
                <a:gd name="T9" fmla="*/ 0 h 843"/>
                <a:gd name="T10" fmla="*/ 650 w 1355"/>
                <a:gd name="T11" fmla="*/ 135 h 843"/>
                <a:gd name="T12" fmla="*/ 544 w 1355"/>
                <a:gd name="T13" fmla="*/ 114 h 843"/>
                <a:gd name="T14" fmla="*/ 353 w 1355"/>
                <a:gd name="T15" fmla="*/ 189 h 843"/>
                <a:gd name="T16" fmla="*/ 287 w 1355"/>
                <a:gd name="T17" fmla="*/ 287 h 843"/>
                <a:gd name="T18" fmla="*/ 275 w 1355"/>
                <a:gd name="T19" fmla="*/ 287 h 843"/>
                <a:gd name="T20" fmla="*/ 82 w 1355"/>
                <a:gd name="T21" fmla="*/ 370 h 843"/>
                <a:gd name="T22" fmla="*/ 0 w 1355"/>
                <a:gd name="T23" fmla="*/ 565 h 843"/>
                <a:gd name="T24" fmla="*/ 82 w 1355"/>
                <a:gd name="T25" fmla="*/ 760 h 843"/>
                <a:gd name="T26" fmla="*/ 275 w 1355"/>
                <a:gd name="T27" fmla="*/ 843 h 843"/>
                <a:gd name="T28" fmla="*/ 1080 w 1355"/>
                <a:gd name="T29" fmla="*/ 843 h 843"/>
                <a:gd name="T30" fmla="*/ 1277 w 1355"/>
                <a:gd name="T31" fmla="*/ 760 h 843"/>
                <a:gd name="T32" fmla="*/ 1355 w 1355"/>
                <a:gd name="T33" fmla="*/ 565 h 843"/>
                <a:gd name="T34" fmla="*/ 1277 w 1355"/>
                <a:gd name="T35" fmla="*/ 371 h 843"/>
                <a:gd name="T36" fmla="*/ 1080 w 1355"/>
                <a:gd name="T37" fmla="*/ 766 h 843"/>
                <a:gd name="T38" fmla="*/ 275 w 1355"/>
                <a:gd name="T39" fmla="*/ 766 h 843"/>
                <a:gd name="T40" fmla="*/ 76 w 1355"/>
                <a:gd name="T41" fmla="*/ 565 h 843"/>
                <a:gd name="T42" fmla="*/ 275 w 1355"/>
                <a:gd name="T43" fmla="*/ 364 h 843"/>
                <a:gd name="T44" fmla="*/ 346 w 1355"/>
                <a:gd name="T45" fmla="*/ 381 h 843"/>
                <a:gd name="T46" fmla="*/ 544 w 1355"/>
                <a:gd name="T47" fmla="*/ 191 h 843"/>
                <a:gd name="T48" fmla="*/ 689 w 1355"/>
                <a:gd name="T49" fmla="*/ 255 h 843"/>
                <a:gd name="T50" fmla="*/ 888 w 1355"/>
                <a:gd name="T51" fmla="*/ 77 h 843"/>
                <a:gd name="T52" fmla="*/ 1080 w 1355"/>
                <a:gd name="T53" fmla="*/ 277 h 843"/>
                <a:gd name="T54" fmla="*/ 1064 w 1355"/>
                <a:gd name="T55" fmla="*/ 370 h 843"/>
                <a:gd name="T56" fmla="*/ 1080 w 1355"/>
                <a:gd name="T57" fmla="*/ 364 h 843"/>
                <a:gd name="T58" fmla="*/ 1278 w 1355"/>
                <a:gd name="T59" fmla="*/ 565 h 843"/>
                <a:gd name="T60" fmla="*/ 1080 w 1355"/>
                <a:gd name="T61" fmla="*/ 766 h 8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55" h="843">
                  <a:moveTo>
                    <a:pt x="1277" y="371"/>
                  </a:moveTo>
                  <a:cubicBezTo>
                    <a:pt x="1242" y="335"/>
                    <a:pt x="1201" y="311"/>
                    <a:pt x="1157" y="298"/>
                  </a:cubicBezTo>
                  <a:cubicBezTo>
                    <a:pt x="1157" y="291"/>
                    <a:pt x="1157" y="285"/>
                    <a:pt x="1157" y="277"/>
                  </a:cubicBezTo>
                  <a:cubicBezTo>
                    <a:pt x="1157" y="205"/>
                    <a:pt x="1130" y="136"/>
                    <a:pt x="1080" y="83"/>
                  </a:cubicBezTo>
                  <a:cubicBezTo>
                    <a:pt x="1028" y="29"/>
                    <a:pt x="959" y="0"/>
                    <a:pt x="888" y="0"/>
                  </a:cubicBezTo>
                  <a:cubicBezTo>
                    <a:pt x="789" y="0"/>
                    <a:pt x="700" y="54"/>
                    <a:pt x="650" y="135"/>
                  </a:cubicBezTo>
                  <a:cubicBezTo>
                    <a:pt x="618" y="121"/>
                    <a:pt x="581" y="114"/>
                    <a:pt x="544" y="114"/>
                  </a:cubicBezTo>
                  <a:cubicBezTo>
                    <a:pt x="471" y="114"/>
                    <a:pt x="404" y="141"/>
                    <a:pt x="353" y="189"/>
                  </a:cubicBezTo>
                  <a:cubicBezTo>
                    <a:pt x="324" y="217"/>
                    <a:pt x="302" y="250"/>
                    <a:pt x="287" y="287"/>
                  </a:cubicBezTo>
                  <a:cubicBezTo>
                    <a:pt x="283" y="287"/>
                    <a:pt x="279" y="287"/>
                    <a:pt x="275" y="287"/>
                  </a:cubicBezTo>
                  <a:cubicBezTo>
                    <a:pt x="203" y="287"/>
                    <a:pt x="134" y="317"/>
                    <a:pt x="82" y="370"/>
                  </a:cubicBezTo>
                  <a:cubicBezTo>
                    <a:pt x="29" y="422"/>
                    <a:pt x="0" y="492"/>
                    <a:pt x="0" y="565"/>
                  </a:cubicBezTo>
                  <a:cubicBezTo>
                    <a:pt x="0" y="638"/>
                    <a:pt x="29" y="707"/>
                    <a:pt x="82" y="760"/>
                  </a:cubicBezTo>
                  <a:cubicBezTo>
                    <a:pt x="134" y="814"/>
                    <a:pt x="203" y="843"/>
                    <a:pt x="275" y="843"/>
                  </a:cubicBezTo>
                  <a:cubicBezTo>
                    <a:pt x="1080" y="843"/>
                    <a:pt x="1080" y="843"/>
                    <a:pt x="1080" y="843"/>
                  </a:cubicBezTo>
                  <a:cubicBezTo>
                    <a:pt x="1155" y="843"/>
                    <a:pt x="1224" y="814"/>
                    <a:pt x="1277" y="760"/>
                  </a:cubicBezTo>
                  <a:cubicBezTo>
                    <a:pt x="1327" y="707"/>
                    <a:pt x="1355" y="638"/>
                    <a:pt x="1355" y="565"/>
                  </a:cubicBezTo>
                  <a:cubicBezTo>
                    <a:pt x="1355" y="492"/>
                    <a:pt x="1327" y="422"/>
                    <a:pt x="1277" y="371"/>
                  </a:cubicBezTo>
                  <a:close/>
                  <a:moveTo>
                    <a:pt x="1080" y="766"/>
                  </a:moveTo>
                  <a:cubicBezTo>
                    <a:pt x="1080" y="766"/>
                    <a:pt x="437" y="766"/>
                    <a:pt x="275" y="766"/>
                  </a:cubicBezTo>
                  <a:cubicBezTo>
                    <a:pt x="167" y="766"/>
                    <a:pt x="76" y="674"/>
                    <a:pt x="76" y="565"/>
                  </a:cubicBezTo>
                  <a:cubicBezTo>
                    <a:pt x="76" y="457"/>
                    <a:pt x="167" y="364"/>
                    <a:pt x="275" y="364"/>
                  </a:cubicBezTo>
                  <a:cubicBezTo>
                    <a:pt x="302" y="364"/>
                    <a:pt x="324" y="370"/>
                    <a:pt x="346" y="381"/>
                  </a:cubicBezTo>
                  <a:cubicBezTo>
                    <a:pt x="351" y="272"/>
                    <a:pt x="437" y="191"/>
                    <a:pt x="544" y="191"/>
                  </a:cubicBezTo>
                  <a:cubicBezTo>
                    <a:pt x="603" y="191"/>
                    <a:pt x="650" y="213"/>
                    <a:pt x="689" y="255"/>
                  </a:cubicBezTo>
                  <a:cubicBezTo>
                    <a:pt x="699" y="158"/>
                    <a:pt x="785" y="77"/>
                    <a:pt x="888" y="77"/>
                  </a:cubicBezTo>
                  <a:cubicBezTo>
                    <a:pt x="994" y="77"/>
                    <a:pt x="1080" y="169"/>
                    <a:pt x="1080" y="277"/>
                  </a:cubicBezTo>
                  <a:cubicBezTo>
                    <a:pt x="1080" y="311"/>
                    <a:pt x="1075" y="343"/>
                    <a:pt x="1064" y="370"/>
                  </a:cubicBezTo>
                  <a:cubicBezTo>
                    <a:pt x="1069" y="364"/>
                    <a:pt x="1075" y="364"/>
                    <a:pt x="1080" y="364"/>
                  </a:cubicBezTo>
                  <a:cubicBezTo>
                    <a:pt x="1192" y="364"/>
                    <a:pt x="1278" y="457"/>
                    <a:pt x="1278" y="565"/>
                  </a:cubicBezTo>
                  <a:cubicBezTo>
                    <a:pt x="1278" y="674"/>
                    <a:pt x="1192" y="766"/>
                    <a:pt x="1080" y="766"/>
                  </a:cubicBezTo>
                  <a:close/>
                </a:path>
              </a:pathLst>
            </a:custGeom>
            <a:solidFill>
              <a:schemeClr val="bg1"/>
            </a:solidFill>
            <a:ln>
              <a:noFill/>
            </a:ln>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505050"/>
                </a:solidFill>
                <a:effectLst/>
                <a:uLnTx/>
                <a:uFillTx/>
                <a:latin typeface="Segoe UI Semilight"/>
                <a:ea typeface="+mn-ea"/>
                <a:cs typeface="+mn-cs"/>
              </a:endParaRPr>
            </a:p>
          </p:txBody>
        </p:sp>
        <p:sp>
          <p:nvSpPr>
            <p:cNvPr id="47" name="TextBox 46">
              <a:extLst/>
            </p:cNvPr>
            <p:cNvSpPr txBox="1"/>
            <p:nvPr/>
          </p:nvSpPr>
          <p:spPr>
            <a:xfrm>
              <a:off x="6474111" y="1404030"/>
              <a:ext cx="1626857" cy="627864"/>
            </a:xfrm>
            <a:prstGeom prst="rect">
              <a:avLst/>
            </a:prstGeom>
            <a:noFill/>
          </p:spPr>
          <p:txBody>
            <a:bodyPr wrap="none" lIns="182880" tIns="146304" rIns="182880" bIns="146304" rtlCol="0">
              <a:spAutoFit/>
            </a:bodyPr>
            <a:lstStyle/>
            <a:p>
              <a:pPr marL="0" marR="0" lvl="0" indent="0" algn="ctr" defTabSz="932742"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a:ea typeface="+mn-ea"/>
                  <a:cs typeface="+mn-cs"/>
                </a:rPr>
                <a:t>Azure AD</a:t>
              </a:r>
            </a:p>
          </p:txBody>
        </p:sp>
      </p:grpSp>
    </p:spTree>
    <p:extLst>
      <p:ext uri="{BB962C8B-B14F-4D97-AF65-F5344CB8AC3E}">
        <p14:creationId xmlns:p14="http://schemas.microsoft.com/office/powerpoint/2010/main" val="11437912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6="http://schemas.microsoft.com/office/drawing/2014/main"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Authorization code grant – mobile, native and web application </a:t>
            </a:r>
          </a:p>
        </p:txBody>
      </p:sp>
      <p:grpSp>
        <p:nvGrpSpPr>
          <p:cNvPr id="40" name="Group 39">
            <a:extLst>
              <a:ext uri="{FF2B5EF4-FFF2-40B4-BE49-F238E27FC236}">
                <a16:creationId xmlns:a16="http://schemas.microsoft.com/office/drawing/2014/main" id="{EB5343C3-5CCE-4BB5-A1E1-FFC55FE7354A}"/>
              </a:ext>
            </a:extLst>
          </p:cNvPr>
          <p:cNvGrpSpPr/>
          <p:nvPr/>
        </p:nvGrpSpPr>
        <p:grpSpPr>
          <a:xfrm>
            <a:off x="377172" y="1295398"/>
            <a:ext cx="11808190" cy="5356468"/>
            <a:chOff x="377172" y="1295398"/>
            <a:chExt cx="11808190" cy="5356468"/>
          </a:xfrm>
        </p:grpSpPr>
        <p:sp>
          <p:nvSpPr>
            <p:cNvPr id="42" name="Rectangle 41">
              <a:extLst>
                <a:ext uri="{FF2B5EF4-FFF2-40B4-BE49-F238E27FC236}">
                  <a16:creationId xmlns:a16="http://schemas.microsoft.com/office/drawing/2014/main" id="{9055567D-AC1E-4BA8-8DB1-52D5C912781F}"/>
                </a:ext>
              </a:extLst>
            </p:cNvPr>
            <p:cNvSpPr/>
            <p:nvPr/>
          </p:nvSpPr>
          <p:spPr bwMode="auto">
            <a:xfrm>
              <a:off x="4794857" y="2596138"/>
              <a:ext cx="2299311" cy="350865"/>
            </a:xfrm>
            <a:prstGeom prst="rect">
              <a:avLst/>
            </a:prstGeom>
            <a:solidFill>
              <a:schemeClr val="bg2">
                <a:lumMod val="95000"/>
              </a:schemeClr>
            </a:solidFill>
            <a:ln w="12700" cap="sq">
              <a:solidFill>
                <a:schemeClr val="accent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spAutoFit/>
            </a:bodyPr>
            <a:lstStyle/>
            <a:p>
              <a:pPr algn="ctr" defTabSz="932472" fontAlgn="base">
                <a:lnSpc>
                  <a:spcPct val="90000"/>
                </a:lnSpc>
                <a:spcBef>
                  <a:spcPct val="0"/>
                </a:spcBef>
                <a:spcAft>
                  <a:spcPct val="0"/>
                </a:spcAft>
              </a:pPr>
              <a:r>
                <a:rPr lang="en-US" sz="1200" dirty="0">
                  <a:solidFill>
                    <a:schemeClr val="accent1"/>
                  </a:solidFill>
                  <a:latin typeface="+mj-lt"/>
                  <a:ea typeface="Segoe UI" pitchFamily="34" charset="0"/>
                  <a:cs typeface="Segoe UI" pitchFamily="34" charset="0"/>
                </a:rPr>
                <a:t>Sign in, consent</a:t>
              </a:r>
            </a:p>
          </p:txBody>
        </p:sp>
        <p:sp>
          <p:nvSpPr>
            <p:cNvPr id="43" name="Rectangle 42">
              <a:extLst>
                <a:ext uri="{FF2B5EF4-FFF2-40B4-BE49-F238E27FC236}">
                  <a16:creationId xmlns:a16="http://schemas.microsoft.com/office/drawing/2014/main" id="{A2532244-FCD7-4D3C-83F6-897F7F00722C}"/>
                </a:ext>
              </a:extLst>
            </p:cNvPr>
            <p:cNvSpPr/>
            <p:nvPr/>
          </p:nvSpPr>
          <p:spPr bwMode="auto">
            <a:xfrm>
              <a:off x="377172" y="1729507"/>
              <a:ext cx="1295892" cy="324985"/>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solidFill>
                    <a:schemeClr val="tx2"/>
                  </a:solidFill>
                  <a:ea typeface="Segoe UI" pitchFamily="34" charset="0"/>
                  <a:cs typeface="Segoe UI" pitchFamily="34" charset="0"/>
                </a:rPr>
                <a:t>Application</a:t>
              </a:r>
            </a:p>
          </p:txBody>
        </p:sp>
        <p:sp>
          <p:nvSpPr>
            <p:cNvPr id="44" name="Rectangle 43">
              <a:extLst>
                <a:ext uri="{FF2B5EF4-FFF2-40B4-BE49-F238E27FC236}">
                  <a16:creationId xmlns:a16="http://schemas.microsoft.com/office/drawing/2014/main" id="{1757BB72-8BD1-465D-BEB5-03D0FF841764}"/>
                </a:ext>
              </a:extLst>
            </p:cNvPr>
            <p:cNvSpPr/>
            <p:nvPr/>
          </p:nvSpPr>
          <p:spPr bwMode="auto">
            <a:xfrm>
              <a:off x="9906252" y="1731773"/>
              <a:ext cx="2279110" cy="320453"/>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solidFill>
                    <a:schemeClr val="tx2"/>
                  </a:solidFill>
                  <a:ea typeface="Segoe UI" pitchFamily="34" charset="0"/>
                  <a:cs typeface="Segoe UI" pitchFamily="34" charset="0"/>
                </a:rPr>
                <a:t>https://graph.microsoft.com</a:t>
              </a:r>
            </a:p>
          </p:txBody>
        </p:sp>
        <p:sp>
          <p:nvSpPr>
            <p:cNvPr id="45" name="Rectangle 44">
              <a:extLst>
                <a:ext uri="{FF2B5EF4-FFF2-40B4-BE49-F238E27FC236}">
                  <a16:creationId xmlns:a16="http://schemas.microsoft.com/office/drawing/2014/main" id="{22763D0E-7C74-48A9-9BB3-B7F2383FD04C}"/>
                </a:ext>
              </a:extLst>
            </p:cNvPr>
            <p:cNvSpPr/>
            <p:nvPr/>
          </p:nvSpPr>
          <p:spPr bwMode="auto">
            <a:xfrm>
              <a:off x="3115030" y="1295398"/>
              <a:ext cx="5698425" cy="360722"/>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400" dirty="0">
                  <a:solidFill>
                    <a:schemeClr val="tx2"/>
                  </a:solidFill>
                  <a:ea typeface="Segoe UI" pitchFamily="34" charset="0"/>
                  <a:cs typeface="Segoe UI" pitchFamily="34" charset="0"/>
                </a:rPr>
                <a:t>https://login.microsoftonline.com</a:t>
              </a:r>
            </a:p>
          </p:txBody>
        </p:sp>
        <p:sp>
          <p:nvSpPr>
            <p:cNvPr id="46" name="Rectangle 45">
              <a:extLst>
                <a:ext uri="{FF2B5EF4-FFF2-40B4-BE49-F238E27FC236}">
                  <a16:creationId xmlns:a16="http://schemas.microsoft.com/office/drawing/2014/main" id="{9AB17841-3987-4F6A-B2FB-546434CA85D8}"/>
                </a:ext>
              </a:extLst>
            </p:cNvPr>
            <p:cNvSpPr/>
            <p:nvPr/>
          </p:nvSpPr>
          <p:spPr bwMode="auto">
            <a:xfrm>
              <a:off x="3115030" y="1731773"/>
              <a:ext cx="2822307" cy="320453"/>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solidFill>
                    <a:schemeClr val="tx2"/>
                  </a:solidFill>
                  <a:ea typeface="Segoe UI" pitchFamily="34" charset="0"/>
                  <a:cs typeface="Segoe UI" pitchFamily="34" charset="0"/>
                </a:rPr>
                <a:t>/common/OAuth/v2.0/authorize</a:t>
              </a:r>
            </a:p>
          </p:txBody>
        </p:sp>
        <p:sp>
          <p:nvSpPr>
            <p:cNvPr id="48" name="Rectangle 47">
              <a:extLst>
                <a:ext uri="{FF2B5EF4-FFF2-40B4-BE49-F238E27FC236}">
                  <a16:creationId xmlns:a16="http://schemas.microsoft.com/office/drawing/2014/main" id="{95E0FC6D-ADD5-49E5-A83D-F1078A841590}"/>
                </a:ext>
              </a:extLst>
            </p:cNvPr>
            <p:cNvSpPr/>
            <p:nvPr/>
          </p:nvSpPr>
          <p:spPr bwMode="auto">
            <a:xfrm>
              <a:off x="5987590" y="1731773"/>
              <a:ext cx="2825865" cy="320453"/>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solidFill>
                    <a:schemeClr val="tx2"/>
                  </a:solidFill>
                  <a:ea typeface="Segoe UI" pitchFamily="34" charset="0"/>
                  <a:cs typeface="Segoe UI" pitchFamily="34" charset="0"/>
                </a:rPr>
                <a:t>/common/OAuth/v2.0/token</a:t>
              </a:r>
            </a:p>
          </p:txBody>
        </p:sp>
        <p:cxnSp>
          <p:nvCxnSpPr>
            <p:cNvPr id="49" name="Straight Connector 48">
              <a:extLst>
                <a:ext uri="{FF2B5EF4-FFF2-40B4-BE49-F238E27FC236}">
                  <a16:creationId xmlns:a16="http://schemas.microsoft.com/office/drawing/2014/main" id="{BC36AF56-D364-496A-8B9F-8DFBB4782A7C}"/>
                </a:ext>
              </a:extLst>
            </p:cNvPr>
            <p:cNvCxnSpPr>
              <a:cxnSpLocks/>
            </p:cNvCxnSpPr>
            <p:nvPr/>
          </p:nvCxnSpPr>
          <p:spPr>
            <a:xfrm>
              <a:off x="11545712" y="2052226"/>
              <a:ext cx="0" cy="4535609"/>
            </a:xfrm>
            <a:prstGeom prst="line">
              <a:avLst/>
            </a:prstGeom>
            <a:ln w="381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25131C1D-044B-4C81-8F03-69B3066EE8FE}"/>
                </a:ext>
              </a:extLst>
            </p:cNvPr>
            <p:cNvCxnSpPr>
              <a:cxnSpLocks/>
            </p:cNvCxnSpPr>
            <p:nvPr/>
          </p:nvCxnSpPr>
          <p:spPr>
            <a:xfrm>
              <a:off x="4794856" y="2052226"/>
              <a:ext cx="0" cy="4535609"/>
            </a:xfrm>
            <a:prstGeom prst="line">
              <a:avLst/>
            </a:prstGeom>
            <a:ln w="381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0F02D229-8E1B-4691-87DE-8AEE0AD9F8C1}"/>
                </a:ext>
              </a:extLst>
            </p:cNvPr>
            <p:cNvCxnSpPr>
              <a:cxnSpLocks/>
            </p:cNvCxnSpPr>
            <p:nvPr/>
          </p:nvCxnSpPr>
          <p:spPr>
            <a:xfrm>
              <a:off x="766616" y="2052226"/>
              <a:ext cx="0" cy="4535609"/>
            </a:xfrm>
            <a:prstGeom prst="line">
              <a:avLst/>
            </a:prstGeom>
            <a:ln w="381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5CCC73B8-4D1B-46F9-8A64-D3081847697A}"/>
                </a:ext>
              </a:extLst>
            </p:cNvPr>
            <p:cNvCxnSpPr>
              <a:cxnSpLocks/>
            </p:cNvCxnSpPr>
            <p:nvPr/>
          </p:nvCxnSpPr>
          <p:spPr>
            <a:xfrm>
              <a:off x="7382615" y="2052226"/>
              <a:ext cx="0" cy="4535609"/>
            </a:xfrm>
            <a:prstGeom prst="line">
              <a:avLst/>
            </a:prstGeom>
            <a:ln w="381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FE94314D-0611-480D-8BA0-68521397E3D1}"/>
                </a:ext>
              </a:extLst>
            </p:cNvPr>
            <p:cNvCxnSpPr/>
            <p:nvPr/>
          </p:nvCxnSpPr>
          <p:spPr>
            <a:xfrm>
              <a:off x="783423" y="2553206"/>
              <a:ext cx="3877826" cy="4708"/>
            </a:xfrm>
            <a:prstGeom prst="straightConnector1">
              <a:avLst/>
            </a:prstGeom>
            <a:ln w="12700">
              <a:solidFill>
                <a:schemeClr val="tx2"/>
              </a:solidFill>
              <a:prstDash val="lg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D725E5A1-287E-4059-9C64-2B4E33F9992D}"/>
                </a:ext>
              </a:extLst>
            </p:cNvPr>
            <p:cNvCxnSpPr/>
            <p:nvPr/>
          </p:nvCxnSpPr>
          <p:spPr>
            <a:xfrm>
              <a:off x="783423" y="4287127"/>
              <a:ext cx="10449265" cy="5989"/>
            </a:xfrm>
            <a:prstGeom prst="straightConnector1">
              <a:avLst/>
            </a:prstGeom>
            <a:ln w="12700">
              <a:solidFill>
                <a:schemeClr val="tx2"/>
              </a:solidFill>
              <a:prstDash val="lg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a:extLst>
                <a:ext uri="{FF2B5EF4-FFF2-40B4-BE49-F238E27FC236}">
                  <a16:creationId xmlns:a16="http://schemas.microsoft.com/office/drawing/2014/main" id="{BFA97D7C-F3E3-4938-8D28-63F5E265EFF1}"/>
                </a:ext>
              </a:extLst>
            </p:cNvPr>
            <p:cNvCxnSpPr>
              <a:cxnSpLocks/>
            </p:cNvCxnSpPr>
            <p:nvPr/>
          </p:nvCxnSpPr>
          <p:spPr>
            <a:xfrm>
              <a:off x="861374" y="3050879"/>
              <a:ext cx="3900445" cy="0"/>
            </a:xfrm>
            <a:prstGeom prst="straightConnector1">
              <a:avLst/>
            </a:prstGeom>
            <a:ln w="12700">
              <a:solidFill>
                <a:schemeClr val="tx2"/>
              </a:solidFill>
              <a:prstDash val="lgDash"/>
              <a:headEnd type="triangle"/>
              <a:tailEnd type="none"/>
            </a:ln>
          </p:spPr>
          <p:style>
            <a:lnRef idx="1">
              <a:schemeClr val="accent1"/>
            </a:lnRef>
            <a:fillRef idx="0">
              <a:schemeClr val="accent1"/>
            </a:fillRef>
            <a:effectRef idx="0">
              <a:schemeClr val="accent1"/>
            </a:effectRef>
            <a:fontRef idx="minor">
              <a:schemeClr val="tx1"/>
            </a:fontRef>
          </p:style>
        </p:cxnSp>
        <p:cxnSp>
          <p:nvCxnSpPr>
            <p:cNvPr id="61" name="Straight Arrow Connector 60">
              <a:extLst>
                <a:ext uri="{FF2B5EF4-FFF2-40B4-BE49-F238E27FC236}">
                  <a16:creationId xmlns:a16="http://schemas.microsoft.com/office/drawing/2014/main" id="{DFAB4EDF-B755-4AB7-99DD-7A1BCFD3155C}"/>
                </a:ext>
              </a:extLst>
            </p:cNvPr>
            <p:cNvCxnSpPr/>
            <p:nvPr/>
          </p:nvCxnSpPr>
          <p:spPr>
            <a:xfrm flipV="1">
              <a:off x="783423" y="3606119"/>
              <a:ext cx="6414160" cy="6842"/>
            </a:xfrm>
            <a:prstGeom prst="straightConnector1">
              <a:avLst/>
            </a:prstGeom>
            <a:ln w="12700">
              <a:solidFill>
                <a:schemeClr val="tx2"/>
              </a:solidFill>
              <a:prstDash val="lg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a:extLst>
                <a:ext uri="{FF2B5EF4-FFF2-40B4-BE49-F238E27FC236}">
                  <a16:creationId xmlns:a16="http://schemas.microsoft.com/office/drawing/2014/main" id="{60AE30E7-6379-4EC9-843D-ABBCB326D704}"/>
                </a:ext>
              </a:extLst>
            </p:cNvPr>
            <p:cNvCxnSpPr>
              <a:cxnSpLocks/>
            </p:cNvCxnSpPr>
            <p:nvPr/>
          </p:nvCxnSpPr>
          <p:spPr>
            <a:xfrm>
              <a:off x="861374" y="3754209"/>
              <a:ext cx="6521241" cy="0"/>
            </a:xfrm>
            <a:prstGeom prst="straightConnector1">
              <a:avLst/>
            </a:prstGeom>
            <a:ln w="12700">
              <a:solidFill>
                <a:schemeClr val="tx2"/>
              </a:solidFill>
              <a:prstDash val="lgDash"/>
              <a:headEnd type="triangle"/>
              <a:tailEnd type="none"/>
            </a:ln>
          </p:spPr>
          <p:style>
            <a:lnRef idx="1">
              <a:schemeClr val="accent1"/>
            </a:lnRef>
            <a:fillRef idx="0">
              <a:schemeClr val="accent1"/>
            </a:fillRef>
            <a:effectRef idx="0">
              <a:schemeClr val="accent1"/>
            </a:effectRef>
            <a:fontRef idx="minor">
              <a:schemeClr val="tx1"/>
            </a:fontRef>
          </p:style>
        </p:cxnSp>
        <p:cxnSp>
          <p:nvCxnSpPr>
            <p:cNvPr id="63" name="Straight Arrow Connector 62">
              <a:extLst>
                <a:ext uri="{FF2B5EF4-FFF2-40B4-BE49-F238E27FC236}">
                  <a16:creationId xmlns:a16="http://schemas.microsoft.com/office/drawing/2014/main" id="{D2DFEECF-FB00-4C59-A848-EDA709B82F51}"/>
                </a:ext>
              </a:extLst>
            </p:cNvPr>
            <p:cNvCxnSpPr>
              <a:cxnSpLocks/>
            </p:cNvCxnSpPr>
            <p:nvPr/>
          </p:nvCxnSpPr>
          <p:spPr>
            <a:xfrm>
              <a:off x="861374" y="4434938"/>
              <a:ext cx="10684338" cy="0"/>
            </a:xfrm>
            <a:prstGeom prst="straightConnector1">
              <a:avLst/>
            </a:prstGeom>
            <a:ln w="12700">
              <a:solidFill>
                <a:schemeClr val="tx2"/>
              </a:solidFill>
              <a:prstDash val="lgDash"/>
              <a:headEnd type="triangle"/>
              <a:tailEnd type="none"/>
            </a:ln>
          </p:spPr>
          <p:style>
            <a:lnRef idx="1">
              <a:schemeClr val="accent1"/>
            </a:lnRef>
            <a:fillRef idx="0">
              <a:schemeClr val="accent1"/>
            </a:fillRef>
            <a:effectRef idx="0">
              <a:schemeClr val="accent1"/>
            </a:effectRef>
            <a:fontRef idx="minor">
              <a:schemeClr val="tx1"/>
            </a:fontRef>
          </p:style>
        </p:cxnSp>
        <p:sp>
          <p:nvSpPr>
            <p:cNvPr id="64" name="Rectangle 63">
              <a:extLst>
                <a:ext uri="{FF2B5EF4-FFF2-40B4-BE49-F238E27FC236}">
                  <a16:creationId xmlns:a16="http://schemas.microsoft.com/office/drawing/2014/main" id="{8FAC2826-F945-43B7-BCA0-D747FD50567B}"/>
                </a:ext>
              </a:extLst>
            </p:cNvPr>
            <p:cNvSpPr/>
            <p:nvPr/>
          </p:nvSpPr>
          <p:spPr bwMode="auto">
            <a:xfrm>
              <a:off x="783423" y="4837210"/>
              <a:ext cx="10762289" cy="33401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gradFill>
                    <a:gsLst>
                      <a:gs pos="0">
                        <a:srgbClr val="FFFFFF"/>
                      </a:gs>
                      <a:gs pos="100000">
                        <a:srgbClr val="FFFFFF"/>
                      </a:gs>
                    </a:gsLst>
                    <a:lin ang="5400000" scaled="0"/>
                  </a:gradFill>
                  <a:latin typeface="+mj-lt"/>
                  <a:ea typeface="Segoe UI" pitchFamily="34" charset="0"/>
                  <a:cs typeface="Segoe UI" pitchFamily="34" charset="0"/>
                </a:rPr>
                <a:t>Token expires</a:t>
              </a:r>
            </a:p>
          </p:txBody>
        </p:sp>
        <p:cxnSp>
          <p:nvCxnSpPr>
            <p:cNvPr id="65" name="Straight Arrow Connector 64">
              <a:extLst>
                <a:ext uri="{FF2B5EF4-FFF2-40B4-BE49-F238E27FC236}">
                  <a16:creationId xmlns:a16="http://schemas.microsoft.com/office/drawing/2014/main" id="{7ABFD1A5-79A4-4D53-BFD1-77E533C59408}"/>
                </a:ext>
              </a:extLst>
            </p:cNvPr>
            <p:cNvCxnSpPr>
              <a:cxnSpLocks/>
            </p:cNvCxnSpPr>
            <p:nvPr/>
          </p:nvCxnSpPr>
          <p:spPr>
            <a:xfrm>
              <a:off x="783423" y="5555738"/>
              <a:ext cx="6414160" cy="20954"/>
            </a:xfrm>
            <a:prstGeom prst="straightConnector1">
              <a:avLst/>
            </a:prstGeom>
            <a:ln w="12700">
              <a:solidFill>
                <a:schemeClr val="tx2"/>
              </a:solidFill>
              <a:prstDash val="lg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4E102F50-10C5-4133-955C-4DF2260F5519}"/>
                </a:ext>
              </a:extLst>
            </p:cNvPr>
            <p:cNvCxnSpPr>
              <a:cxnSpLocks/>
            </p:cNvCxnSpPr>
            <p:nvPr/>
          </p:nvCxnSpPr>
          <p:spPr>
            <a:xfrm>
              <a:off x="861374" y="5715730"/>
              <a:ext cx="6521241" cy="0"/>
            </a:xfrm>
            <a:prstGeom prst="straightConnector1">
              <a:avLst/>
            </a:prstGeom>
            <a:ln w="12700">
              <a:solidFill>
                <a:schemeClr val="tx2"/>
              </a:solidFill>
              <a:prstDash val="lgDash"/>
              <a:headEnd type="triangle"/>
              <a:tailEnd type="non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EF4F825C-E7BE-4F6F-9E4A-F3114FA72DF4}"/>
                </a:ext>
              </a:extLst>
            </p:cNvPr>
            <p:cNvCxnSpPr/>
            <p:nvPr/>
          </p:nvCxnSpPr>
          <p:spPr>
            <a:xfrm>
              <a:off x="783423" y="6135134"/>
              <a:ext cx="10449265" cy="5989"/>
            </a:xfrm>
            <a:prstGeom prst="straightConnector1">
              <a:avLst/>
            </a:prstGeom>
            <a:ln w="12700">
              <a:solidFill>
                <a:schemeClr val="tx2"/>
              </a:solidFill>
              <a:prstDash val="lg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73" name="Straight Arrow Connector 72">
              <a:extLst>
                <a:ext uri="{FF2B5EF4-FFF2-40B4-BE49-F238E27FC236}">
                  <a16:creationId xmlns:a16="http://schemas.microsoft.com/office/drawing/2014/main" id="{68EAD434-1F57-44D3-8D90-6244DB93D343}"/>
                </a:ext>
              </a:extLst>
            </p:cNvPr>
            <p:cNvCxnSpPr>
              <a:cxnSpLocks/>
            </p:cNvCxnSpPr>
            <p:nvPr/>
          </p:nvCxnSpPr>
          <p:spPr>
            <a:xfrm>
              <a:off x="861374" y="6318310"/>
              <a:ext cx="10684338" cy="0"/>
            </a:xfrm>
            <a:prstGeom prst="straightConnector1">
              <a:avLst/>
            </a:prstGeom>
            <a:ln w="12700">
              <a:solidFill>
                <a:schemeClr val="tx2"/>
              </a:solidFill>
              <a:prstDash val="lgDash"/>
              <a:headEnd type="triangle"/>
              <a:tailEnd type="none"/>
            </a:ln>
          </p:spPr>
          <p:style>
            <a:lnRef idx="1">
              <a:schemeClr val="accent1"/>
            </a:lnRef>
            <a:fillRef idx="0">
              <a:schemeClr val="accent1"/>
            </a:fillRef>
            <a:effectRef idx="0">
              <a:schemeClr val="accent1"/>
            </a:effectRef>
            <a:fontRef idx="minor">
              <a:schemeClr val="tx1"/>
            </a:fontRef>
          </p:style>
        </p:cxnSp>
        <p:sp>
          <p:nvSpPr>
            <p:cNvPr id="74" name="TextBox 73">
              <a:extLst>
                <a:ext uri="{FF2B5EF4-FFF2-40B4-BE49-F238E27FC236}">
                  <a16:creationId xmlns:a16="http://schemas.microsoft.com/office/drawing/2014/main" id="{9ED1960A-D12D-4395-B233-9FB97372D882}"/>
                </a:ext>
              </a:extLst>
            </p:cNvPr>
            <p:cNvSpPr txBox="1"/>
            <p:nvPr/>
          </p:nvSpPr>
          <p:spPr>
            <a:xfrm>
              <a:off x="975857" y="3028000"/>
              <a:ext cx="1499128"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a:solidFill>
                    <a:schemeClr val="tx2"/>
                  </a:solidFill>
                  <a:latin typeface="+mj-lt"/>
                </a:rPr>
                <a:t>authorization code</a:t>
              </a:r>
            </a:p>
          </p:txBody>
        </p:sp>
        <p:sp>
          <p:nvSpPr>
            <p:cNvPr id="76" name="TextBox 75">
              <a:extLst>
                <a:ext uri="{FF2B5EF4-FFF2-40B4-BE49-F238E27FC236}">
                  <a16:creationId xmlns:a16="http://schemas.microsoft.com/office/drawing/2014/main" id="{989CE2E0-53FA-4D2A-A2FA-C472014573EC}"/>
                </a:ext>
              </a:extLst>
            </p:cNvPr>
            <p:cNvSpPr txBox="1"/>
            <p:nvPr/>
          </p:nvSpPr>
          <p:spPr>
            <a:xfrm>
              <a:off x="2291349" y="3271138"/>
              <a:ext cx="2965492" cy="350865"/>
            </a:xfrm>
            <a:prstGeom prst="rect">
              <a:avLst/>
            </a:prstGeom>
            <a:noFill/>
          </p:spPr>
          <p:txBody>
            <a:bodyPr wrap="none" lIns="91440" tIns="91440" rIns="91440" bIns="91440" rtlCol="0" anchor="ctr">
              <a:spAutoFit/>
            </a:bodyPr>
            <a:lstStyle/>
            <a:p>
              <a:pPr>
                <a:lnSpc>
                  <a:spcPct val="90000"/>
                </a:lnSpc>
                <a:spcAft>
                  <a:spcPts val="600"/>
                </a:spcAft>
              </a:pPr>
              <a:r>
                <a:rPr lang="fr-FR" sz="1200" i="1" dirty="0">
                  <a:solidFill>
                    <a:schemeClr val="tx2"/>
                  </a:solidFill>
                </a:rPr>
                <a:t>?</a:t>
              </a:r>
              <a:r>
                <a:rPr lang="fr-FR" sz="1200" i="1" dirty="0" err="1">
                  <a:solidFill>
                    <a:schemeClr val="tx2"/>
                  </a:solidFill>
                </a:rPr>
                <a:t>grant_type</a:t>
              </a:r>
              <a:r>
                <a:rPr lang="fr-FR" sz="1200" i="1" dirty="0">
                  <a:solidFill>
                    <a:schemeClr val="tx2"/>
                  </a:solidFill>
                </a:rPr>
                <a:t>=</a:t>
              </a:r>
              <a:r>
                <a:rPr lang="fr-FR" sz="1200" i="1" dirty="0" err="1">
                  <a:solidFill>
                    <a:schemeClr val="tx2"/>
                  </a:solidFill>
                </a:rPr>
                <a:t>authorization_code&amp;code</a:t>
              </a:r>
              <a:r>
                <a:rPr lang="fr-FR" sz="1200" i="1" dirty="0">
                  <a:solidFill>
                    <a:schemeClr val="tx2"/>
                  </a:solidFill>
                </a:rPr>
                <a:t>=…</a:t>
              </a:r>
            </a:p>
          </p:txBody>
        </p:sp>
        <p:sp>
          <p:nvSpPr>
            <p:cNvPr id="77" name="TextBox 76">
              <a:extLst>
                <a:ext uri="{FF2B5EF4-FFF2-40B4-BE49-F238E27FC236}">
                  <a16:creationId xmlns:a16="http://schemas.microsoft.com/office/drawing/2014/main" id="{1F3FA587-7977-4F86-84A3-EB0032770B18}"/>
                </a:ext>
              </a:extLst>
            </p:cNvPr>
            <p:cNvSpPr txBox="1"/>
            <p:nvPr/>
          </p:nvSpPr>
          <p:spPr>
            <a:xfrm>
              <a:off x="975857" y="3762549"/>
              <a:ext cx="2104807"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err="1">
                  <a:solidFill>
                    <a:schemeClr val="tx2"/>
                  </a:solidFill>
                  <a:latin typeface="+mj-lt"/>
                </a:rPr>
                <a:t>access_token</a:t>
              </a:r>
              <a:r>
                <a:rPr lang="en-US" sz="1200" dirty="0">
                  <a:solidFill>
                    <a:schemeClr val="tx2"/>
                  </a:solidFill>
                  <a:latin typeface="+mj-lt"/>
                </a:rPr>
                <a:t>, </a:t>
              </a:r>
              <a:r>
                <a:rPr lang="en-US" sz="1200" dirty="0" err="1">
                  <a:solidFill>
                    <a:schemeClr val="tx2"/>
                  </a:solidFill>
                  <a:latin typeface="+mj-lt"/>
                </a:rPr>
                <a:t>refresh_token</a:t>
              </a:r>
              <a:endParaRPr lang="en-US" sz="1200" dirty="0">
                <a:solidFill>
                  <a:schemeClr val="tx2"/>
                </a:solidFill>
                <a:latin typeface="+mj-lt"/>
              </a:endParaRPr>
            </a:p>
          </p:txBody>
        </p:sp>
        <p:sp>
          <p:nvSpPr>
            <p:cNvPr id="78" name="TextBox 77">
              <a:extLst>
                <a:ext uri="{FF2B5EF4-FFF2-40B4-BE49-F238E27FC236}">
                  <a16:creationId xmlns:a16="http://schemas.microsoft.com/office/drawing/2014/main" id="{1DECF25E-7C68-4F39-80E1-13CA9FA46443}"/>
                </a:ext>
              </a:extLst>
            </p:cNvPr>
            <p:cNvSpPr txBox="1"/>
            <p:nvPr/>
          </p:nvSpPr>
          <p:spPr>
            <a:xfrm>
              <a:off x="6561509" y="3965878"/>
              <a:ext cx="1946880"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a:solidFill>
                    <a:schemeClr val="accent1"/>
                  </a:solidFill>
                </a:rPr>
                <a:t>/v1.0/me     (access token)</a:t>
              </a:r>
            </a:p>
          </p:txBody>
        </p:sp>
        <p:sp>
          <p:nvSpPr>
            <p:cNvPr id="79" name="TextBox 78">
              <a:extLst>
                <a:ext uri="{FF2B5EF4-FFF2-40B4-BE49-F238E27FC236}">
                  <a16:creationId xmlns:a16="http://schemas.microsoft.com/office/drawing/2014/main" id="{8C272F53-BF97-49F3-AA75-20185EF0FBD3}"/>
                </a:ext>
              </a:extLst>
            </p:cNvPr>
            <p:cNvSpPr txBox="1"/>
            <p:nvPr/>
          </p:nvSpPr>
          <p:spPr>
            <a:xfrm>
              <a:off x="975857" y="4407238"/>
              <a:ext cx="1648080"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a:solidFill>
                    <a:schemeClr val="tx2"/>
                  </a:solidFill>
                  <a:latin typeface="+mj-lt"/>
                </a:rPr>
                <a:t>Current user’s profile</a:t>
              </a:r>
            </a:p>
          </p:txBody>
        </p:sp>
        <p:sp>
          <p:nvSpPr>
            <p:cNvPr id="80" name="TextBox 79">
              <a:extLst>
                <a:ext uri="{FF2B5EF4-FFF2-40B4-BE49-F238E27FC236}">
                  <a16:creationId xmlns:a16="http://schemas.microsoft.com/office/drawing/2014/main" id="{D684FABB-1658-4D89-855A-9F228E65679D}"/>
                </a:ext>
              </a:extLst>
            </p:cNvPr>
            <p:cNvSpPr txBox="1"/>
            <p:nvPr/>
          </p:nvSpPr>
          <p:spPr>
            <a:xfrm>
              <a:off x="3244240" y="5219710"/>
              <a:ext cx="3240824" cy="350865"/>
            </a:xfrm>
            <a:prstGeom prst="rect">
              <a:avLst/>
            </a:prstGeom>
            <a:noFill/>
          </p:spPr>
          <p:txBody>
            <a:bodyPr wrap="none" lIns="91440" tIns="91440" rIns="91440" bIns="91440" rtlCol="0" anchor="ctr">
              <a:spAutoFit/>
            </a:bodyPr>
            <a:lstStyle/>
            <a:p>
              <a:pPr>
                <a:lnSpc>
                  <a:spcPct val="90000"/>
                </a:lnSpc>
                <a:spcAft>
                  <a:spcPts val="600"/>
                </a:spcAft>
              </a:pPr>
              <a:r>
                <a:rPr lang="en-US" sz="1200" i="1" dirty="0">
                  <a:solidFill>
                    <a:schemeClr val="tx2"/>
                  </a:solidFill>
                </a:rPr>
                <a:t>?</a:t>
              </a:r>
              <a:r>
                <a:rPr lang="en-US" sz="1200" i="1" dirty="0" err="1">
                  <a:solidFill>
                    <a:schemeClr val="tx2"/>
                  </a:solidFill>
                </a:rPr>
                <a:t>grant_type</a:t>
              </a:r>
              <a:r>
                <a:rPr lang="en-US" sz="1200" i="1" dirty="0">
                  <a:solidFill>
                    <a:schemeClr val="tx2"/>
                  </a:solidFill>
                </a:rPr>
                <a:t>=</a:t>
              </a:r>
              <a:r>
                <a:rPr lang="en-US" sz="1200" i="1" dirty="0" err="1">
                  <a:solidFill>
                    <a:schemeClr val="tx2"/>
                  </a:solidFill>
                </a:rPr>
                <a:t>refresh_token&amp;refresh_token</a:t>
              </a:r>
              <a:r>
                <a:rPr lang="en-US" sz="1200" i="1" dirty="0">
                  <a:solidFill>
                    <a:schemeClr val="tx2"/>
                  </a:solidFill>
                </a:rPr>
                <a:t>=…</a:t>
              </a:r>
            </a:p>
          </p:txBody>
        </p:sp>
        <p:sp>
          <p:nvSpPr>
            <p:cNvPr id="81" name="TextBox 80">
              <a:extLst>
                <a:ext uri="{FF2B5EF4-FFF2-40B4-BE49-F238E27FC236}">
                  <a16:creationId xmlns:a16="http://schemas.microsoft.com/office/drawing/2014/main" id="{8C14D147-4CF7-49C8-B39B-E02E1D891AF9}"/>
                </a:ext>
              </a:extLst>
            </p:cNvPr>
            <p:cNvSpPr txBox="1"/>
            <p:nvPr/>
          </p:nvSpPr>
          <p:spPr>
            <a:xfrm>
              <a:off x="975857" y="5699201"/>
              <a:ext cx="2104807"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err="1">
                  <a:solidFill>
                    <a:schemeClr val="tx2"/>
                  </a:solidFill>
                  <a:latin typeface="+mj-lt"/>
                </a:rPr>
                <a:t>access_token</a:t>
              </a:r>
              <a:r>
                <a:rPr lang="en-US" sz="1200" dirty="0">
                  <a:solidFill>
                    <a:schemeClr val="tx2"/>
                  </a:solidFill>
                  <a:latin typeface="+mj-lt"/>
                </a:rPr>
                <a:t>, </a:t>
              </a:r>
              <a:r>
                <a:rPr lang="en-US" sz="1200" dirty="0" err="1">
                  <a:solidFill>
                    <a:schemeClr val="tx2"/>
                  </a:solidFill>
                  <a:latin typeface="+mj-lt"/>
                </a:rPr>
                <a:t>refresh_token</a:t>
              </a:r>
              <a:endParaRPr lang="en-US" sz="1200" dirty="0">
                <a:solidFill>
                  <a:schemeClr val="tx2"/>
                </a:solidFill>
                <a:latin typeface="+mj-lt"/>
              </a:endParaRPr>
            </a:p>
          </p:txBody>
        </p:sp>
        <p:sp>
          <p:nvSpPr>
            <p:cNvPr id="82" name="TextBox 81">
              <a:extLst>
                <a:ext uri="{FF2B5EF4-FFF2-40B4-BE49-F238E27FC236}">
                  <a16:creationId xmlns:a16="http://schemas.microsoft.com/office/drawing/2014/main" id="{1065792C-710C-4B1A-B5DB-FE74E370BB45}"/>
                </a:ext>
              </a:extLst>
            </p:cNvPr>
            <p:cNvSpPr txBox="1"/>
            <p:nvPr/>
          </p:nvSpPr>
          <p:spPr>
            <a:xfrm>
              <a:off x="6561509" y="5813885"/>
              <a:ext cx="1946880"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a:solidFill>
                    <a:schemeClr val="accent1"/>
                  </a:solidFill>
                </a:rPr>
                <a:t>/v1.0/me     (access token)</a:t>
              </a:r>
            </a:p>
          </p:txBody>
        </p:sp>
        <p:sp>
          <p:nvSpPr>
            <p:cNvPr id="83" name="TextBox 82">
              <a:extLst>
                <a:ext uri="{FF2B5EF4-FFF2-40B4-BE49-F238E27FC236}">
                  <a16:creationId xmlns:a16="http://schemas.microsoft.com/office/drawing/2014/main" id="{5CA586FB-1D19-4D86-B705-9B6EBA57BF10}"/>
                </a:ext>
              </a:extLst>
            </p:cNvPr>
            <p:cNvSpPr txBox="1"/>
            <p:nvPr/>
          </p:nvSpPr>
          <p:spPr>
            <a:xfrm>
              <a:off x="2275565" y="2220140"/>
              <a:ext cx="2471061" cy="350865"/>
            </a:xfrm>
            <a:prstGeom prst="rect">
              <a:avLst/>
            </a:prstGeom>
            <a:noFill/>
          </p:spPr>
          <p:txBody>
            <a:bodyPr wrap="none" lIns="91440" tIns="91440" rIns="91440" bIns="91440" rtlCol="0" anchor="ctr">
              <a:spAutoFit/>
            </a:bodyPr>
            <a:lstStyle/>
            <a:p>
              <a:pPr>
                <a:lnSpc>
                  <a:spcPct val="90000"/>
                </a:lnSpc>
                <a:spcAft>
                  <a:spcPts val="600"/>
                </a:spcAft>
              </a:pPr>
              <a:r>
                <a:rPr lang="fr-FR" sz="1200" i="1" dirty="0">
                  <a:solidFill>
                    <a:schemeClr val="tx2"/>
                  </a:solidFill>
                </a:rPr>
                <a:t>?</a:t>
              </a:r>
              <a:r>
                <a:rPr lang="fr-FR" sz="1200" i="1" dirty="0" err="1">
                  <a:solidFill>
                    <a:schemeClr val="tx2"/>
                  </a:solidFill>
                </a:rPr>
                <a:t>response_type</a:t>
              </a:r>
              <a:r>
                <a:rPr lang="fr-FR" sz="1200" i="1" dirty="0">
                  <a:solidFill>
                    <a:schemeClr val="tx2"/>
                  </a:solidFill>
                </a:rPr>
                <a:t>=</a:t>
              </a:r>
              <a:r>
                <a:rPr lang="fr-FR" sz="1200" i="1" dirty="0" err="1">
                  <a:solidFill>
                    <a:schemeClr val="tx2"/>
                  </a:solidFill>
                </a:rPr>
                <a:t>code&amp;client_id</a:t>
              </a:r>
              <a:r>
                <a:rPr lang="fr-FR" sz="1200" i="1" dirty="0">
                  <a:solidFill>
                    <a:schemeClr val="tx2"/>
                  </a:solidFill>
                </a:rPr>
                <a:t>=…</a:t>
              </a:r>
            </a:p>
          </p:txBody>
        </p:sp>
        <p:sp>
          <p:nvSpPr>
            <p:cNvPr id="84" name="TextBox 83">
              <a:extLst>
                <a:ext uri="{FF2B5EF4-FFF2-40B4-BE49-F238E27FC236}">
                  <a16:creationId xmlns:a16="http://schemas.microsoft.com/office/drawing/2014/main" id="{A19B441B-0819-4AE9-B5A9-9160F2B3A56D}"/>
                </a:ext>
              </a:extLst>
            </p:cNvPr>
            <p:cNvSpPr txBox="1"/>
            <p:nvPr/>
          </p:nvSpPr>
          <p:spPr>
            <a:xfrm>
              <a:off x="975857" y="6301001"/>
              <a:ext cx="1648080"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a:solidFill>
                    <a:schemeClr val="tx2"/>
                  </a:solidFill>
                  <a:latin typeface="+mj-lt"/>
                </a:rPr>
                <a:t>Current user’s profile</a:t>
              </a:r>
            </a:p>
          </p:txBody>
        </p:sp>
        <p:grpSp>
          <p:nvGrpSpPr>
            <p:cNvPr id="85" name="Group 84">
              <a:extLst>
                <a:ext uri="{FF2B5EF4-FFF2-40B4-BE49-F238E27FC236}">
                  <a16:creationId xmlns:a16="http://schemas.microsoft.com/office/drawing/2014/main" id="{09CD4B25-F8FD-46CA-90F0-C892C6BF9769}"/>
                </a:ext>
              </a:extLst>
            </p:cNvPr>
            <p:cNvGrpSpPr/>
            <p:nvPr/>
          </p:nvGrpSpPr>
          <p:grpSpPr>
            <a:xfrm>
              <a:off x="5100704" y="4740417"/>
              <a:ext cx="527602" cy="527600"/>
              <a:chOff x="4963878" y="4740417"/>
              <a:chExt cx="527602" cy="527600"/>
            </a:xfrm>
          </p:grpSpPr>
          <p:sp>
            <p:nvSpPr>
              <p:cNvPr id="92" name="Oval 91">
                <a:extLst>
                  <a:ext uri="{FF2B5EF4-FFF2-40B4-BE49-F238E27FC236}">
                    <a16:creationId xmlns:a16="http://schemas.microsoft.com/office/drawing/2014/main" id="{73C4B04B-4DA4-4E07-BDD0-6CFBA06C80DA}"/>
                  </a:ext>
                </a:extLst>
              </p:cNvPr>
              <p:cNvSpPr/>
              <p:nvPr/>
            </p:nvSpPr>
            <p:spPr bwMode="auto">
              <a:xfrm>
                <a:off x="4963878" y="4740417"/>
                <a:ext cx="527602" cy="5276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3" name="Freeform 5">
                <a:extLst>
                  <a:ext uri="{FF2B5EF4-FFF2-40B4-BE49-F238E27FC236}">
                    <a16:creationId xmlns:a16="http://schemas.microsoft.com/office/drawing/2014/main" id="{D98596FF-2613-43AB-AB5B-BC96646C38C0}"/>
                  </a:ext>
                </a:extLst>
              </p:cNvPr>
              <p:cNvSpPr>
                <a:spLocks noEditPoints="1"/>
              </p:cNvSpPr>
              <p:nvPr/>
            </p:nvSpPr>
            <p:spPr bwMode="auto">
              <a:xfrm>
                <a:off x="5052442" y="4839181"/>
                <a:ext cx="350472" cy="330072"/>
              </a:xfrm>
              <a:custGeom>
                <a:avLst/>
                <a:gdLst>
                  <a:gd name="T0" fmla="*/ 256 w 512"/>
                  <a:gd name="T1" fmla="*/ 512 h 512"/>
                  <a:gd name="T2" fmla="*/ 188 w 512"/>
                  <a:gd name="T3" fmla="*/ 503 h 512"/>
                  <a:gd name="T4" fmla="*/ 127 w 512"/>
                  <a:gd name="T5" fmla="*/ 478 h 512"/>
                  <a:gd name="T6" fmla="*/ 75 w 512"/>
                  <a:gd name="T7" fmla="*/ 438 h 512"/>
                  <a:gd name="T8" fmla="*/ 35 w 512"/>
                  <a:gd name="T9" fmla="*/ 386 h 512"/>
                  <a:gd name="T10" fmla="*/ 10 w 512"/>
                  <a:gd name="T11" fmla="*/ 324 h 512"/>
                  <a:gd name="T12" fmla="*/ 0 w 512"/>
                  <a:gd name="T13" fmla="*/ 256 h 512"/>
                  <a:gd name="T14" fmla="*/ 10 w 512"/>
                  <a:gd name="T15" fmla="*/ 188 h 512"/>
                  <a:gd name="T16" fmla="*/ 35 w 512"/>
                  <a:gd name="T17" fmla="*/ 127 h 512"/>
                  <a:gd name="T18" fmla="*/ 75 w 512"/>
                  <a:gd name="T19" fmla="*/ 75 h 512"/>
                  <a:gd name="T20" fmla="*/ 127 w 512"/>
                  <a:gd name="T21" fmla="*/ 35 h 512"/>
                  <a:gd name="T22" fmla="*/ 188 w 512"/>
                  <a:gd name="T23" fmla="*/ 10 h 512"/>
                  <a:gd name="T24" fmla="*/ 256 w 512"/>
                  <a:gd name="T25" fmla="*/ 0 h 512"/>
                  <a:gd name="T26" fmla="*/ 324 w 512"/>
                  <a:gd name="T27" fmla="*/ 10 h 512"/>
                  <a:gd name="T28" fmla="*/ 386 w 512"/>
                  <a:gd name="T29" fmla="*/ 35 h 512"/>
                  <a:gd name="T30" fmla="*/ 438 w 512"/>
                  <a:gd name="T31" fmla="*/ 75 h 512"/>
                  <a:gd name="T32" fmla="*/ 478 w 512"/>
                  <a:gd name="T33" fmla="*/ 127 h 512"/>
                  <a:gd name="T34" fmla="*/ 503 w 512"/>
                  <a:gd name="T35" fmla="*/ 188 h 512"/>
                  <a:gd name="T36" fmla="*/ 512 w 512"/>
                  <a:gd name="T37" fmla="*/ 256 h 512"/>
                  <a:gd name="T38" fmla="*/ 503 w 512"/>
                  <a:gd name="T39" fmla="*/ 325 h 512"/>
                  <a:gd name="T40" fmla="*/ 478 w 512"/>
                  <a:gd name="T41" fmla="*/ 386 h 512"/>
                  <a:gd name="T42" fmla="*/ 438 w 512"/>
                  <a:gd name="T43" fmla="*/ 438 h 512"/>
                  <a:gd name="T44" fmla="*/ 386 w 512"/>
                  <a:gd name="T45" fmla="*/ 478 h 512"/>
                  <a:gd name="T46" fmla="*/ 324 w 512"/>
                  <a:gd name="T47" fmla="*/ 503 h 512"/>
                  <a:gd name="T48" fmla="*/ 256 w 512"/>
                  <a:gd name="T49" fmla="*/ 512 h 512"/>
                  <a:gd name="T50" fmla="*/ 256 w 512"/>
                  <a:gd name="T51" fmla="*/ 32 h 512"/>
                  <a:gd name="T52" fmla="*/ 197 w 512"/>
                  <a:gd name="T53" fmla="*/ 40 h 512"/>
                  <a:gd name="T54" fmla="*/ 144 w 512"/>
                  <a:gd name="T55" fmla="*/ 63 h 512"/>
                  <a:gd name="T56" fmla="*/ 98 w 512"/>
                  <a:gd name="T57" fmla="*/ 98 h 512"/>
                  <a:gd name="T58" fmla="*/ 63 w 512"/>
                  <a:gd name="T59" fmla="*/ 144 h 512"/>
                  <a:gd name="T60" fmla="*/ 40 w 512"/>
                  <a:gd name="T61" fmla="*/ 197 h 512"/>
                  <a:gd name="T62" fmla="*/ 32 w 512"/>
                  <a:gd name="T63" fmla="*/ 256 h 512"/>
                  <a:gd name="T64" fmla="*/ 40 w 512"/>
                  <a:gd name="T65" fmla="*/ 316 h 512"/>
                  <a:gd name="T66" fmla="*/ 63 w 512"/>
                  <a:gd name="T67" fmla="*/ 369 h 512"/>
                  <a:gd name="T68" fmla="*/ 98 w 512"/>
                  <a:gd name="T69" fmla="*/ 415 h 512"/>
                  <a:gd name="T70" fmla="*/ 144 w 512"/>
                  <a:gd name="T71" fmla="*/ 450 h 512"/>
                  <a:gd name="T72" fmla="*/ 197 w 512"/>
                  <a:gd name="T73" fmla="*/ 472 h 512"/>
                  <a:gd name="T74" fmla="*/ 256 w 512"/>
                  <a:gd name="T75" fmla="*/ 480 h 512"/>
                  <a:gd name="T76" fmla="*/ 316 w 512"/>
                  <a:gd name="T77" fmla="*/ 472 h 512"/>
                  <a:gd name="T78" fmla="*/ 369 w 512"/>
                  <a:gd name="T79" fmla="*/ 450 h 512"/>
                  <a:gd name="T80" fmla="*/ 415 w 512"/>
                  <a:gd name="T81" fmla="*/ 415 h 512"/>
                  <a:gd name="T82" fmla="*/ 450 w 512"/>
                  <a:gd name="T83" fmla="*/ 369 h 512"/>
                  <a:gd name="T84" fmla="*/ 472 w 512"/>
                  <a:gd name="T85" fmla="*/ 316 h 512"/>
                  <a:gd name="T86" fmla="*/ 480 w 512"/>
                  <a:gd name="T87" fmla="*/ 256 h 512"/>
                  <a:gd name="T88" fmla="*/ 472 w 512"/>
                  <a:gd name="T89" fmla="*/ 197 h 512"/>
                  <a:gd name="T90" fmla="*/ 450 w 512"/>
                  <a:gd name="T91" fmla="*/ 144 h 512"/>
                  <a:gd name="T92" fmla="*/ 415 w 512"/>
                  <a:gd name="T93" fmla="*/ 98 h 512"/>
                  <a:gd name="T94" fmla="*/ 369 w 512"/>
                  <a:gd name="T95" fmla="*/ 63 h 512"/>
                  <a:gd name="T96" fmla="*/ 316 w 512"/>
                  <a:gd name="T97" fmla="*/ 40 h 512"/>
                  <a:gd name="T98" fmla="*/ 256 w 512"/>
                  <a:gd name="T99" fmla="*/ 32 h 512"/>
                  <a:gd name="T100" fmla="*/ 256 w 512"/>
                  <a:gd name="T101" fmla="*/ 256 h 512"/>
                  <a:gd name="T102" fmla="*/ 256 w 512"/>
                  <a:gd name="T103" fmla="*/ 96 h 512"/>
                  <a:gd name="T104" fmla="*/ 224 w 512"/>
                  <a:gd name="T105" fmla="*/ 96 h 512"/>
                  <a:gd name="T106" fmla="*/ 224 w 512"/>
                  <a:gd name="T107" fmla="*/ 288 h 512"/>
                  <a:gd name="T108" fmla="*/ 352 w 512"/>
                  <a:gd name="T109" fmla="*/ 288 h 512"/>
                  <a:gd name="T110" fmla="*/ 352 w 512"/>
                  <a:gd name="T111" fmla="*/ 256 h 512"/>
                  <a:gd name="T112" fmla="*/ 256 w 512"/>
                  <a:gd name="T113"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12" h="512">
                    <a:moveTo>
                      <a:pt x="256" y="512"/>
                    </a:moveTo>
                    <a:cubicBezTo>
                      <a:pt x="233" y="512"/>
                      <a:pt x="210" y="509"/>
                      <a:pt x="188" y="503"/>
                    </a:cubicBezTo>
                    <a:cubicBezTo>
                      <a:pt x="167" y="497"/>
                      <a:pt x="146" y="489"/>
                      <a:pt x="127" y="478"/>
                    </a:cubicBezTo>
                    <a:cubicBezTo>
                      <a:pt x="108" y="467"/>
                      <a:pt x="91" y="453"/>
                      <a:pt x="75" y="438"/>
                    </a:cubicBezTo>
                    <a:cubicBezTo>
                      <a:pt x="60" y="422"/>
                      <a:pt x="46" y="405"/>
                      <a:pt x="35" y="386"/>
                    </a:cubicBezTo>
                    <a:cubicBezTo>
                      <a:pt x="24" y="367"/>
                      <a:pt x="16" y="346"/>
                      <a:pt x="10" y="324"/>
                    </a:cubicBezTo>
                    <a:cubicBezTo>
                      <a:pt x="4" y="303"/>
                      <a:pt x="0" y="280"/>
                      <a:pt x="0" y="256"/>
                    </a:cubicBezTo>
                    <a:cubicBezTo>
                      <a:pt x="0" y="233"/>
                      <a:pt x="4" y="210"/>
                      <a:pt x="10" y="188"/>
                    </a:cubicBezTo>
                    <a:cubicBezTo>
                      <a:pt x="16" y="167"/>
                      <a:pt x="24" y="146"/>
                      <a:pt x="35" y="127"/>
                    </a:cubicBezTo>
                    <a:cubicBezTo>
                      <a:pt x="46" y="108"/>
                      <a:pt x="60" y="91"/>
                      <a:pt x="75" y="75"/>
                    </a:cubicBezTo>
                    <a:cubicBezTo>
                      <a:pt x="91" y="60"/>
                      <a:pt x="108" y="46"/>
                      <a:pt x="127" y="35"/>
                    </a:cubicBezTo>
                    <a:cubicBezTo>
                      <a:pt x="146" y="24"/>
                      <a:pt x="167" y="16"/>
                      <a:pt x="188" y="10"/>
                    </a:cubicBezTo>
                    <a:cubicBezTo>
                      <a:pt x="210" y="4"/>
                      <a:pt x="233" y="0"/>
                      <a:pt x="256" y="0"/>
                    </a:cubicBezTo>
                    <a:cubicBezTo>
                      <a:pt x="280" y="0"/>
                      <a:pt x="303" y="4"/>
                      <a:pt x="324" y="10"/>
                    </a:cubicBezTo>
                    <a:cubicBezTo>
                      <a:pt x="346" y="16"/>
                      <a:pt x="367" y="24"/>
                      <a:pt x="386" y="35"/>
                    </a:cubicBezTo>
                    <a:cubicBezTo>
                      <a:pt x="405" y="46"/>
                      <a:pt x="422" y="60"/>
                      <a:pt x="438" y="75"/>
                    </a:cubicBezTo>
                    <a:cubicBezTo>
                      <a:pt x="453" y="91"/>
                      <a:pt x="467" y="108"/>
                      <a:pt x="478" y="127"/>
                    </a:cubicBezTo>
                    <a:cubicBezTo>
                      <a:pt x="489" y="146"/>
                      <a:pt x="497" y="167"/>
                      <a:pt x="503" y="188"/>
                    </a:cubicBezTo>
                    <a:cubicBezTo>
                      <a:pt x="509" y="210"/>
                      <a:pt x="512" y="233"/>
                      <a:pt x="512" y="256"/>
                    </a:cubicBezTo>
                    <a:cubicBezTo>
                      <a:pt x="512" y="280"/>
                      <a:pt x="509" y="303"/>
                      <a:pt x="503" y="325"/>
                    </a:cubicBezTo>
                    <a:cubicBezTo>
                      <a:pt x="497" y="346"/>
                      <a:pt x="489" y="367"/>
                      <a:pt x="478" y="386"/>
                    </a:cubicBezTo>
                    <a:cubicBezTo>
                      <a:pt x="467" y="405"/>
                      <a:pt x="453" y="422"/>
                      <a:pt x="438" y="438"/>
                    </a:cubicBezTo>
                    <a:cubicBezTo>
                      <a:pt x="422" y="453"/>
                      <a:pt x="405" y="467"/>
                      <a:pt x="386" y="478"/>
                    </a:cubicBezTo>
                    <a:cubicBezTo>
                      <a:pt x="367" y="489"/>
                      <a:pt x="346" y="497"/>
                      <a:pt x="324" y="503"/>
                    </a:cubicBezTo>
                    <a:cubicBezTo>
                      <a:pt x="303" y="509"/>
                      <a:pt x="280" y="512"/>
                      <a:pt x="256" y="512"/>
                    </a:cubicBezTo>
                    <a:close/>
                    <a:moveTo>
                      <a:pt x="256" y="32"/>
                    </a:moveTo>
                    <a:cubicBezTo>
                      <a:pt x="236" y="32"/>
                      <a:pt x="216" y="35"/>
                      <a:pt x="197" y="40"/>
                    </a:cubicBezTo>
                    <a:cubicBezTo>
                      <a:pt x="178" y="46"/>
                      <a:pt x="160" y="53"/>
                      <a:pt x="144" y="63"/>
                    </a:cubicBezTo>
                    <a:cubicBezTo>
                      <a:pt x="127" y="73"/>
                      <a:pt x="112" y="85"/>
                      <a:pt x="98" y="98"/>
                    </a:cubicBezTo>
                    <a:cubicBezTo>
                      <a:pt x="85" y="112"/>
                      <a:pt x="73" y="127"/>
                      <a:pt x="63" y="144"/>
                    </a:cubicBezTo>
                    <a:cubicBezTo>
                      <a:pt x="53" y="160"/>
                      <a:pt x="46" y="178"/>
                      <a:pt x="40" y="197"/>
                    </a:cubicBezTo>
                    <a:cubicBezTo>
                      <a:pt x="35" y="216"/>
                      <a:pt x="32" y="236"/>
                      <a:pt x="32" y="256"/>
                    </a:cubicBezTo>
                    <a:cubicBezTo>
                      <a:pt x="32" y="277"/>
                      <a:pt x="35" y="297"/>
                      <a:pt x="40" y="316"/>
                    </a:cubicBezTo>
                    <a:cubicBezTo>
                      <a:pt x="46" y="335"/>
                      <a:pt x="53" y="353"/>
                      <a:pt x="63" y="369"/>
                    </a:cubicBezTo>
                    <a:cubicBezTo>
                      <a:pt x="73" y="386"/>
                      <a:pt x="85" y="401"/>
                      <a:pt x="98" y="415"/>
                    </a:cubicBezTo>
                    <a:cubicBezTo>
                      <a:pt x="112" y="428"/>
                      <a:pt x="127" y="440"/>
                      <a:pt x="144" y="450"/>
                    </a:cubicBezTo>
                    <a:cubicBezTo>
                      <a:pt x="160" y="460"/>
                      <a:pt x="178" y="467"/>
                      <a:pt x="197" y="472"/>
                    </a:cubicBezTo>
                    <a:cubicBezTo>
                      <a:pt x="216" y="478"/>
                      <a:pt x="236" y="480"/>
                      <a:pt x="256" y="480"/>
                    </a:cubicBezTo>
                    <a:cubicBezTo>
                      <a:pt x="277" y="480"/>
                      <a:pt x="297" y="478"/>
                      <a:pt x="316" y="472"/>
                    </a:cubicBezTo>
                    <a:cubicBezTo>
                      <a:pt x="335" y="467"/>
                      <a:pt x="353" y="460"/>
                      <a:pt x="369" y="450"/>
                    </a:cubicBezTo>
                    <a:cubicBezTo>
                      <a:pt x="386" y="440"/>
                      <a:pt x="401" y="428"/>
                      <a:pt x="415" y="415"/>
                    </a:cubicBezTo>
                    <a:cubicBezTo>
                      <a:pt x="428" y="401"/>
                      <a:pt x="440" y="386"/>
                      <a:pt x="450" y="369"/>
                    </a:cubicBezTo>
                    <a:cubicBezTo>
                      <a:pt x="460" y="353"/>
                      <a:pt x="467" y="335"/>
                      <a:pt x="472" y="316"/>
                    </a:cubicBezTo>
                    <a:cubicBezTo>
                      <a:pt x="478" y="297"/>
                      <a:pt x="480" y="277"/>
                      <a:pt x="480" y="256"/>
                    </a:cubicBezTo>
                    <a:cubicBezTo>
                      <a:pt x="480" y="236"/>
                      <a:pt x="478" y="216"/>
                      <a:pt x="472" y="197"/>
                    </a:cubicBezTo>
                    <a:cubicBezTo>
                      <a:pt x="467" y="178"/>
                      <a:pt x="460" y="160"/>
                      <a:pt x="450" y="144"/>
                    </a:cubicBezTo>
                    <a:cubicBezTo>
                      <a:pt x="440" y="127"/>
                      <a:pt x="428" y="112"/>
                      <a:pt x="415" y="98"/>
                    </a:cubicBezTo>
                    <a:cubicBezTo>
                      <a:pt x="401" y="85"/>
                      <a:pt x="386" y="73"/>
                      <a:pt x="369" y="63"/>
                    </a:cubicBezTo>
                    <a:cubicBezTo>
                      <a:pt x="353" y="53"/>
                      <a:pt x="335" y="46"/>
                      <a:pt x="316" y="40"/>
                    </a:cubicBezTo>
                    <a:cubicBezTo>
                      <a:pt x="297" y="35"/>
                      <a:pt x="277" y="32"/>
                      <a:pt x="256" y="32"/>
                    </a:cubicBezTo>
                    <a:close/>
                    <a:moveTo>
                      <a:pt x="256" y="256"/>
                    </a:moveTo>
                    <a:lnTo>
                      <a:pt x="256" y="96"/>
                    </a:lnTo>
                    <a:lnTo>
                      <a:pt x="224" y="96"/>
                    </a:lnTo>
                    <a:lnTo>
                      <a:pt x="224" y="288"/>
                    </a:lnTo>
                    <a:lnTo>
                      <a:pt x="352" y="288"/>
                    </a:lnTo>
                    <a:lnTo>
                      <a:pt x="352" y="256"/>
                    </a:lnTo>
                    <a:lnTo>
                      <a:pt x="256" y="256"/>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spTree>
    <p:extLst>
      <p:ext uri="{BB962C8B-B14F-4D97-AF65-F5344CB8AC3E}">
        <p14:creationId xmlns:p14="http://schemas.microsoft.com/office/powerpoint/2010/main" val="3842099212"/>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9553752-2D04-479F-8A2D-275D7F1FEC53}"/>
              </a:ext>
            </a:extLst>
          </p:cNvPr>
          <p:cNvSpPr/>
          <p:nvPr/>
        </p:nvSpPr>
        <p:spPr bwMode="auto">
          <a:xfrm>
            <a:off x="0" y="1503947"/>
            <a:ext cx="12436475" cy="4824664"/>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r>
              <a:rPr lang="nb-NO" sz="1400" dirty="0">
                <a:solidFill>
                  <a:srgbClr val="0000FF"/>
                </a:solidFill>
                <a:latin typeface="Consolas" panose="020B0609020204030204" pitchFamily="49" charset="0"/>
              </a:rPr>
              <a:t>        private</a:t>
            </a:r>
            <a:r>
              <a:rPr lang="nb-NO" sz="1400" dirty="0">
                <a:solidFill>
                  <a:srgbClr val="000000"/>
                </a:solidFill>
                <a:latin typeface="Consolas" panose="020B0609020204030204" pitchFamily="49" charset="0"/>
              </a:rPr>
              <a:t> </a:t>
            </a:r>
            <a:r>
              <a:rPr lang="nb-NO" sz="1400" dirty="0">
                <a:solidFill>
                  <a:srgbClr val="0000FF"/>
                </a:solidFill>
                <a:latin typeface="Consolas" panose="020B0609020204030204" pitchFamily="49" charset="0"/>
              </a:rPr>
              <a:t>static</a:t>
            </a:r>
            <a:r>
              <a:rPr lang="nb-NO" sz="1400" dirty="0">
                <a:solidFill>
                  <a:srgbClr val="000000"/>
                </a:solidFill>
                <a:latin typeface="Consolas" panose="020B0609020204030204" pitchFamily="49" charset="0"/>
              </a:rPr>
              <a:t> </a:t>
            </a:r>
            <a:r>
              <a:rPr lang="nb-NO" sz="1400" dirty="0">
                <a:solidFill>
                  <a:srgbClr val="0000FF"/>
                </a:solidFill>
                <a:latin typeface="Consolas" panose="020B0609020204030204" pitchFamily="49" charset="0"/>
              </a:rPr>
              <a:t>async</a:t>
            </a:r>
            <a:r>
              <a:rPr lang="nb-NO" sz="1400" dirty="0">
                <a:solidFill>
                  <a:srgbClr val="000000"/>
                </a:solidFill>
                <a:latin typeface="Consolas" panose="020B0609020204030204" pitchFamily="49" charset="0"/>
              </a:rPr>
              <a:t> Task&lt;</a:t>
            </a:r>
            <a:r>
              <a:rPr lang="nb-NO" sz="1400" dirty="0">
                <a:solidFill>
                  <a:srgbClr val="0000FF"/>
                </a:solidFill>
                <a:latin typeface="Consolas" panose="020B0609020204030204" pitchFamily="49" charset="0"/>
              </a:rPr>
              <a:t>string</a:t>
            </a:r>
            <a:r>
              <a:rPr lang="nb-NO" sz="1400" dirty="0">
                <a:solidFill>
                  <a:srgbClr val="000000"/>
                </a:solidFill>
                <a:latin typeface="Consolas" panose="020B0609020204030204" pitchFamily="49" charset="0"/>
              </a:rPr>
              <a:t>&gt; GetTokenForUserAsync()</a:t>
            </a:r>
          </a:p>
          <a:p>
            <a:r>
              <a:rPr lang="en-DK" sz="1400" dirty="0">
                <a:solidFill>
                  <a:srgbClr val="000000"/>
                </a:solidFill>
                <a:latin typeface="Consolas" panose="020B0609020204030204" pitchFamily="49" charset="0"/>
              </a:rPr>
              <a:t>        {</a:t>
            </a:r>
          </a:p>
          <a:p>
            <a:r>
              <a:rPr lang="da-DK" sz="1400" dirty="0">
                <a:solidFill>
                  <a:srgbClr val="000000"/>
                </a:solidFill>
                <a:latin typeface="Consolas" panose="020B0609020204030204" pitchFamily="49" charset="0"/>
              </a:rPr>
              <a:t>            </a:t>
            </a:r>
            <a:r>
              <a:rPr lang="da-DK" sz="1400" dirty="0">
                <a:solidFill>
                  <a:srgbClr val="0000FF"/>
                </a:solidFill>
                <a:latin typeface="Consolas" panose="020B0609020204030204" pitchFamily="49" charset="0"/>
              </a:rPr>
              <a:t>var</a:t>
            </a:r>
            <a:r>
              <a:rPr lang="da-DK" sz="1400" dirty="0">
                <a:solidFill>
                  <a:srgbClr val="000000"/>
                </a:solidFill>
                <a:latin typeface="Consolas" panose="020B0609020204030204" pitchFamily="49" charset="0"/>
              </a:rPr>
              <a:t> </a:t>
            </a:r>
            <a:r>
              <a:rPr lang="da-DK" sz="1400" dirty="0" err="1">
                <a:solidFill>
                  <a:srgbClr val="000000"/>
                </a:solidFill>
                <a:latin typeface="Consolas" panose="020B0609020204030204" pitchFamily="49" charset="0"/>
              </a:rPr>
              <a:t>clientId</a:t>
            </a:r>
            <a:r>
              <a:rPr lang="da-DK" sz="1400" dirty="0">
                <a:solidFill>
                  <a:srgbClr val="000000"/>
                </a:solidFill>
                <a:latin typeface="Consolas" panose="020B0609020204030204" pitchFamily="49" charset="0"/>
              </a:rPr>
              <a:t> = </a:t>
            </a:r>
            <a:r>
              <a:rPr lang="da-DK" sz="1400" dirty="0">
                <a:solidFill>
                  <a:srgbClr val="A31515"/>
                </a:solidFill>
                <a:latin typeface="Consolas" panose="020B0609020204030204" pitchFamily="49" charset="0"/>
              </a:rPr>
              <a:t>"1329f001-78b3-4b0b-ac7b-710bd6f4ec01"</a:t>
            </a:r>
            <a:r>
              <a:rPr lang="da-DK" sz="1400" dirty="0">
                <a:solidFill>
                  <a:srgbClr val="000000"/>
                </a:solidFill>
                <a:latin typeface="Consolas" panose="020B0609020204030204" pitchFamily="49" charset="0"/>
              </a:rPr>
              <a:t>;</a:t>
            </a:r>
          </a:p>
          <a:p>
            <a:r>
              <a:rPr lang="fr-FR" sz="1400" dirty="0">
                <a:solidFill>
                  <a:srgbClr val="000000"/>
                </a:solidFill>
                <a:latin typeface="Consolas" panose="020B0609020204030204" pitchFamily="49" charset="0"/>
              </a:rPr>
              <a:t>            </a:t>
            </a:r>
            <a:r>
              <a:rPr lang="fr-FR" sz="1400" dirty="0">
                <a:solidFill>
                  <a:srgbClr val="0000FF"/>
                </a:solidFill>
                <a:latin typeface="Consolas" panose="020B0609020204030204" pitchFamily="49" charset="0"/>
              </a:rPr>
              <a:t>var</a:t>
            </a:r>
            <a:r>
              <a:rPr lang="fr-FR" sz="1400" dirty="0">
                <a:solidFill>
                  <a:srgbClr val="000000"/>
                </a:solidFill>
                <a:latin typeface="Consolas" panose="020B0609020204030204" pitchFamily="49" charset="0"/>
              </a:rPr>
              <a:t> </a:t>
            </a:r>
            <a:r>
              <a:rPr lang="fr-FR" sz="1400" dirty="0" err="1">
                <a:solidFill>
                  <a:srgbClr val="000000"/>
                </a:solidFill>
                <a:latin typeface="Consolas" panose="020B0609020204030204" pitchFamily="49" charset="0"/>
              </a:rPr>
              <a:t>identityClientApp</a:t>
            </a:r>
            <a:r>
              <a:rPr lang="fr-FR" sz="1400" dirty="0">
                <a:solidFill>
                  <a:srgbClr val="000000"/>
                </a:solidFill>
                <a:latin typeface="Consolas" panose="020B0609020204030204" pitchFamily="49" charset="0"/>
              </a:rPr>
              <a:t> = </a:t>
            </a:r>
            <a:r>
              <a:rPr lang="fr-FR" sz="1400" dirty="0">
                <a:solidFill>
                  <a:srgbClr val="0000FF"/>
                </a:solidFill>
                <a:latin typeface="Consolas" panose="020B0609020204030204" pitchFamily="49" charset="0"/>
              </a:rPr>
              <a:t>new</a:t>
            </a:r>
            <a:r>
              <a:rPr lang="fr-FR" sz="1400" dirty="0">
                <a:solidFill>
                  <a:srgbClr val="000000"/>
                </a:solidFill>
                <a:latin typeface="Consolas" panose="020B0609020204030204" pitchFamily="49" charset="0"/>
              </a:rPr>
              <a:t> </a:t>
            </a:r>
            <a:r>
              <a:rPr lang="fr-FR" sz="1400" dirty="0" err="1">
                <a:solidFill>
                  <a:srgbClr val="000000"/>
                </a:solidFill>
                <a:latin typeface="Consolas" panose="020B0609020204030204" pitchFamily="49" charset="0"/>
              </a:rPr>
              <a:t>PublicClientApplication</a:t>
            </a:r>
            <a:r>
              <a:rPr lang="fr-FR" sz="1400" dirty="0">
                <a:solidFill>
                  <a:srgbClr val="000000"/>
                </a:solidFill>
                <a:latin typeface="Consolas" panose="020B0609020204030204" pitchFamily="49" charset="0"/>
              </a:rPr>
              <a:t>(</a:t>
            </a:r>
            <a:r>
              <a:rPr lang="fr-FR" sz="1400" dirty="0" err="1">
                <a:solidFill>
                  <a:srgbClr val="000000"/>
                </a:solidFill>
                <a:latin typeface="Consolas" panose="020B0609020204030204" pitchFamily="49" charset="0"/>
              </a:rPr>
              <a:t>clientId</a:t>
            </a:r>
            <a:r>
              <a:rPr lang="fr-FR" sz="1400" dirty="0">
                <a:solidFill>
                  <a:srgbClr val="000000"/>
                </a:solidFill>
                <a:latin typeface="Consolas" panose="020B0609020204030204" pitchFamily="49" charset="0"/>
              </a:rPr>
              <a:t>);</a:t>
            </a:r>
          </a:p>
          <a:p>
            <a:endParaRPr lang="en-DK" sz="1400" dirty="0">
              <a:solidFill>
                <a:srgbClr val="000000"/>
              </a:solidFill>
              <a:latin typeface="Consolas" panose="020B0609020204030204" pitchFamily="49" charset="0"/>
            </a:endParaRPr>
          </a:p>
          <a:p>
            <a:r>
              <a:rPr lang="da-DK" sz="1400" dirty="0">
                <a:solidFill>
                  <a:srgbClr val="0000FF"/>
                </a:solidFill>
                <a:latin typeface="Consolas" panose="020B0609020204030204" pitchFamily="49" charset="0"/>
              </a:rPr>
              <a:t>	  </a:t>
            </a:r>
            <a:r>
              <a:rPr lang="da-DK" sz="1400" dirty="0" err="1">
                <a:solidFill>
                  <a:srgbClr val="0000FF"/>
                </a:solidFill>
                <a:latin typeface="Consolas" panose="020B0609020204030204" pitchFamily="49" charset="0"/>
              </a:rPr>
              <a:t>string</a:t>
            </a:r>
            <a:r>
              <a:rPr lang="da-DK" sz="1400" dirty="0">
                <a:solidFill>
                  <a:srgbClr val="000000"/>
                </a:solidFill>
                <a:latin typeface="Consolas" panose="020B0609020204030204" pitchFamily="49" charset="0"/>
              </a:rPr>
              <a:t>[] </a:t>
            </a:r>
            <a:r>
              <a:rPr lang="da-DK" sz="1400" dirty="0" err="1">
                <a:solidFill>
                  <a:srgbClr val="000000"/>
                </a:solidFill>
                <a:latin typeface="Consolas" panose="020B0609020204030204" pitchFamily="49" charset="0"/>
              </a:rPr>
              <a:t>scopes</a:t>
            </a:r>
            <a:r>
              <a:rPr lang="da-DK" sz="1400" dirty="0">
                <a:solidFill>
                  <a:srgbClr val="000000"/>
                </a:solidFill>
                <a:latin typeface="Consolas" panose="020B0609020204030204" pitchFamily="49" charset="0"/>
              </a:rPr>
              <a:t> = { </a:t>
            </a:r>
            <a:r>
              <a:rPr lang="da-DK" sz="1400" dirty="0">
                <a:solidFill>
                  <a:srgbClr val="A31515"/>
                </a:solidFill>
                <a:latin typeface="Consolas" panose="020B0609020204030204" pitchFamily="49" charset="0"/>
              </a:rPr>
              <a:t>"</a:t>
            </a:r>
            <a:r>
              <a:rPr lang="da-DK" sz="1400" dirty="0" err="1">
                <a:solidFill>
                  <a:srgbClr val="A31515"/>
                </a:solidFill>
                <a:latin typeface="Consolas" panose="020B0609020204030204" pitchFamily="49" charset="0"/>
              </a:rPr>
              <a:t>User.Read</a:t>
            </a:r>
            <a:r>
              <a:rPr lang="da-DK" sz="1400" dirty="0">
                <a:solidFill>
                  <a:srgbClr val="A31515"/>
                </a:solidFill>
                <a:latin typeface="Consolas" panose="020B0609020204030204" pitchFamily="49" charset="0"/>
              </a:rPr>
              <a:t>"</a:t>
            </a:r>
            <a:r>
              <a:rPr lang="da-DK" sz="1400" dirty="0">
                <a:solidFill>
                  <a:srgbClr val="000000"/>
                </a:solidFill>
                <a:latin typeface="Consolas" panose="020B0609020204030204" pitchFamily="49" charset="0"/>
              </a:rPr>
              <a:t> };</a:t>
            </a:r>
          </a:p>
          <a:p>
            <a:r>
              <a:rPr lang="da-DK" sz="1400" dirty="0">
                <a:solidFill>
                  <a:srgbClr val="000000"/>
                </a:solidFill>
                <a:latin typeface="Consolas" panose="020B0609020204030204" pitchFamily="49" charset="0"/>
              </a:rPr>
              <a:t>            </a:t>
            </a:r>
            <a:r>
              <a:rPr lang="da-DK" sz="1400" dirty="0" err="1">
                <a:solidFill>
                  <a:srgbClr val="000000"/>
                </a:solidFill>
                <a:latin typeface="Consolas" panose="020B0609020204030204" pitchFamily="49" charset="0"/>
              </a:rPr>
              <a:t>AuthenticationResult</a:t>
            </a:r>
            <a:r>
              <a:rPr lang="da-DK" sz="1400" dirty="0">
                <a:solidFill>
                  <a:srgbClr val="000000"/>
                </a:solidFill>
                <a:latin typeface="Consolas" panose="020B0609020204030204" pitchFamily="49" charset="0"/>
              </a:rPr>
              <a:t> </a:t>
            </a:r>
            <a:r>
              <a:rPr lang="da-DK" sz="1400" dirty="0" err="1">
                <a:solidFill>
                  <a:srgbClr val="000000"/>
                </a:solidFill>
                <a:latin typeface="Consolas" panose="020B0609020204030204" pitchFamily="49" charset="0"/>
              </a:rPr>
              <a:t>authResult</a:t>
            </a:r>
            <a:r>
              <a:rPr lang="da-DK" sz="1400" dirty="0">
                <a:solidFill>
                  <a:srgbClr val="000000"/>
                </a:solidFill>
                <a:latin typeface="Consolas" panose="020B0609020204030204" pitchFamily="49" charset="0"/>
              </a:rPr>
              <a:t>;</a:t>
            </a:r>
          </a:p>
          <a:p>
            <a:r>
              <a:rPr lang="da-DK" sz="1400" dirty="0">
                <a:solidFill>
                  <a:srgbClr val="000000"/>
                </a:solidFill>
                <a:latin typeface="Consolas" panose="020B0609020204030204" pitchFamily="49" charset="0"/>
              </a:rPr>
              <a:t>            </a:t>
            </a:r>
            <a:r>
              <a:rPr lang="da-DK" sz="1400" dirty="0" err="1">
                <a:solidFill>
                  <a:srgbClr val="0000FF"/>
                </a:solidFill>
                <a:latin typeface="Consolas" panose="020B0609020204030204" pitchFamily="49" charset="0"/>
              </a:rPr>
              <a:t>try</a:t>
            </a:r>
            <a:endParaRPr lang="da-DK" sz="1400" dirty="0">
              <a:solidFill>
                <a:srgbClr val="000000"/>
              </a:solidFill>
              <a:latin typeface="Consolas" panose="020B0609020204030204" pitchFamily="49" charset="0"/>
            </a:endParaRPr>
          </a:p>
          <a:p>
            <a:r>
              <a:rPr lang="en-DK"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a:t>
            </a:r>
            <a:r>
              <a:rPr lang="en-US" sz="1400" dirty="0">
                <a:solidFill>
                  <a:srgbClr val="008000"/>
                </a:solidFill>
                <a:latin typeface="Consolas" panose="020B0609020204030204" pitchFamily="49" charset="0"/>
              </a:rPr>
              <a:t>// Look in cache for a token for this user with the specified scopes</a:t>
            </a:r>
            <a:endParaRPr lang="en-US" sz="1400" dirty="0">
              <a:solidFill>
                <a:srgbClr val="000000"/>
              </a:solidFill>
              <a:latin typeface="Consolas" panose="020B0609020204030204" pitchFamily="49" charset="0"/>
            </a:endParaRPr>
          </a:p>
          <a:p>
            <a:r>
              <a:rPr lang="da-DK" sz="1400" dirty="0">
                <a:solidFill>
                  <a:srgbClr val="000000"/>
                </a:solidFill>
                <a:latin typeface="Consolas" panose="020B0609020204030204" pitchFamily="49" charset="0"/>
              </a:rPr>
              <a:t>                </a:t>
            </a:r>
            <a:r>
              <a:rPr lang="da-DK" sz="1400" dirty="0" err="1">
                <a:solidFill>
                  <a:srgbClr val="000000"/>
                </a:solidFill>
                <a:latin typeface="Consolas" panose="020B0609020204030204" pitchFamily="49" charset="0"/>
              </a:rPr>
              <a:t>authResult</a:t>
            </a:r>
            <a:r>
              <a:rPr lang="da-DK" sz="1400" dirty="0">
                <a:solidFill>
                  <a:srgbClr val="000000"/>
                </a:solidFill>
                <a:latin typeface="Consolas" panose="020B0609020204030204" pitchFamily="49" charset="0"/>
              </a:rPr>
              <a:t> = </a:t>
            </a:r>
            <a:r>
              <a:rPr lang="da-DK" sz="1400" dirty="0" err="1">
                <a:solidFill>
                  <a:srgbClr val="0000FF"/>
                </a:solidFill>
                <a:latin typeface="Consolas" panose="020B0609020204030204" pitchFamily="49" charset="0"/>
              </a:rPr>
              <a:t>await</a:t>
            </a:r>
            <a:r>
              <a:rPr lang="da-DK" sz="1400" dirty="0">
                <a:solidFill>
                  <a:srgbClr val="000000"/>
                </a:solidFill>
                <a:latin typeface="Consolas" panose="020B0609020204030204" pitchFamily="49" charset="0"/>
              </a:rPr>
              <a:t> </a:t>
            </a:r>
            <a:r>
              <a:rPr lang="da-DK" sz="1400" dirty="0" err="1">
                <a:solidFill>
                  <a:srgbClr val="000000"/>
                </a:solidFill>
                <a:latin typeface="Consolas" panose="020B0609020204030204" pitchFamily="49" charset="0"/>
              </a:rPr>
              <a:t>identityClientApp.AcquireTokenSilentAsync</a:t>
            </a:r>
            <a:r>
              <a:rPr lang="da-DK" sz="1400" dirty="0">
                <a:solidFill>
                  <a:srgbClr val="000000"/>
                </a:solidFill>
                <a:latin typeface="Consolas" panose="020B0609020204030204" pitchFamily="49" charset="0"/>
              </a:rPr>
              <a:t>(</a:t>
            </a:r>
            <a:r>
              <a:rPr lang="da-DK" sz="1400" dirty="0" err="1">
                <a:solidFill>
                  <a:srgbClr val="000000"/>
                </a:solidFill>
                <a:latin typeface="Consolas" panose="020B0609020204030204" pitchFamily="49" charset="0"/>
              </a:rPr>
              <a:t>scopes</a:t>
            </a:r>
            <a:r>
              <a:rPr lang="da-DK" sz="1400" dirty="0">
                <a:solidFill>
                  <a:srgbClr val="000000"/>
                </a:solidFill>
                <a:latin typeface="Consolas" panose="020B0609020204030204" pitchFamily="49" charset="0"/>
              </a:rPr>
              <a:t>, </a:t>
            </a:r>
            <a:r>
              <a:rPr lang="da-DK" sz="1400" dirty="0" err="1">
                <a:solidFill>
                  <a:srgbClr val="000000"/>
                </a:solidFill>
                <a:latin typeface="Consolas" panose="020B0609020204030204" pitchFamily="49" charset="0"/>
              </a:rPr>
              <a:t>identityClientApp.Users.First</a:t>
            </a:r>
            <a:r>
              <a:rPr lang="da-DK" sz="1400" dirty="0">
                <a:solidFill>
                  <a:srgbClr val="000000"/>
                </a:solidFill>
                <a:latin typeface="Consolas" panose="020B0609020204030204" pitchFamily="49" charset="0"/>
              </a:rPr>
              <a:t>());</a:t>
            </a:r>
          </a:p>
          <a:p>
            <a:r>
              <a:rPr lang="da-DK" sz="1400" dirty="0">
                <a:solidFill>
                  <a:srgbClr val="000000"/>
                </a:solidFill>
                <a:latin typeface="Consolas" panose="020B0609020204030204" pitchFamily="49" charset="0"/>
              </a:rPr>
              <a:t>                </a:t>
            </a:r>
            <a:r>
              <a:rPr lang="da-DK" sz="1400" dirty="0">
                <a:solidFill>
                  <a:srgbClr val="0000FF"/>
                </a:solidFill>
                <a:latin typeface="Consolas" panose="020B0609020204030204" pitchFamily="49" charset="0"/>
              </a:rPr>
              <a:t>return</a:t>
            </a:r>
            <a:r>
              <a:rPr lang="da-DK" sz="1400" dirty="0">
                <a:solidFill>
                  <a:srgbClr val="000000"/>
                </a:solidFill>
                <a:latin typeface="Consolas" panose="020B0609020204030204" pitchFamily="49" charset="0"/>
              </a:rPr>
              <a:t> </a:t>
            </a:r>
            <a:r>
              <a:rPr lang="da-DK" sz="1400" dirty="0" err="1">
                <a:solidFill>
                  <a:srgbClr val="000000"/>
                </a:solidFill>
                <a:latin typeface="Consolas" panose="020B0609020204030204" pitchFamily="49" charset="0"/>
              </a:rPr>
              <a:t>authResult.AccessToken</a:t>
            </a:r>
            <a:r>
              <a:rPr lang="da-DK" sz="1400" dirty="0">
                <a:solidFill>
                  <a:srgbClr val="000000"/>
                </a:solidFill>
                <a:latin typeface="Consolas" panose="020B0609020204030204" pitchFamily="49" charset="0"/>
              </a:rPr>
              <a:t>;</a:t>
            </a:r>
          </a:p>
          <a:p>
            <a:r>
              <a:rPr lang="en-DK" sz="1400" dirty="0">
                <a:solidFill>
                  <a:srgbClr val="000000"/>
                </a:solidFill>
                <a:latin typeface="Consolas" panose="020B0609020204030204" pitchFamily="49" charset="0"/>
              </a:rPr>
              <a:t>            }</a:t>
            </a:r>
          </a:p>
          <a:p>
            <a:r>
              <a:rPr lang="da-DK" sz="1400" dirty="0">
                <a:solidFill>
                  <a:srgbClr val="000000"/>
                </a:solidFill>
                <a:latin typeface="Consolas" panose="020B0609020204030204" pitchFamily="49" charset="0"/>
              </a:rPr>
              <a:t>            </a:t>
            </a:r>
            <a:r>
              <a:rPr lang="da-DK" sz="1400" dirty="0" err="1">
                <a:solidFill>
                  <a:srgbClr val="0000FF"/>
                </a:solidFill>
                <a:latin typeface="Consolas" panose="020B0609020204030204" pitchFamily="49" charset="0"/>
              </a:rPr>
              <a:t>catch</a:t>
            </a:r>
            <a:r>
              <a:rPr lang="da-DK" sz="1400" dirty="0">
                <a:solidFill>
                  <a:srgbClr val="000000"/>
                </a:solidFill>
                <a:latin typeface="Consolas" panose="020B0609020204030204" pitchFamily="49" charset="0"/>
              </a:rPr>
              <a:t> (</a:t>
            </a:r>
            <a:r>
              <a:rPr lang="da-DK" sz="1400" dirty="0" err="1">
                <a:solidFill>
                  <a:srgbClr val="000000"/>
                </a:solidFill>
                <a:latin typeface="Consolas" panose="020B0609020204030204" pitchFamily="49" charset="0"/>
              </a:rPr>
              <a:t>Exception</a:t>
            </a:r>
            <a:r>
              <a:rPr lang="da-DK" sz="1400" dirty="0">
                <a:solidFill>
                  <a:srgbClr val="000000"/>
                </a:solidFill>
                <a:latin typeface="Consolas" panose="020B0609020204030204" pitchFamily="49" charset="0"/>
              </a:rPr>
              <a:t>)</a:t>
            </a:r>
          </a:p>
          <a:p>
            <a:r>
              <a:rPr lang="en-DK" sz="1400" dirty="0">
                <a:solidFill>
                  <a:srgbClr val="000000"/>
                </a:solidFill>
                <a:latin typeface="Consolas" panose="020B0609020204030204" pitchFamily="49" charset="0"/>
              </a:rPr>
              <a:t>            {</a:t>
            </a:r>
          </a:p>
          <a:p>
            <a:r>
              <a:rPr lang="en-US" sz="1400" dirty="0">
                <a:solidFill>
                  <a:srgbClr val="000000"/>
                </a:solidFill>
                <a:latin typeface="Consolas" panose="020B0609020204030204" pitchFamily="49" charset="0"/>
              </a:rPr>
              <a:t>                </a:t>
            </a:r>
            <a:r>
              <a:rPr lang="en-US" sz="1400" dirty="0">
                <a:solidFill>
                  <a:srgbClr val="008000"/>
                </a:solidFill>
                <a:latin typeface="Consolas" panose="020B0609020204030204" pitchFamily="49" charset="0"/>
              </a:rPr>
              <a:t>// Acquire a refresh and access token</a:t>
            </a:r>
            <a:endParaRPr lang="en-US" sz="1400" dirty="0">
              <a:solidFill>
                <a:srgbClr val="000000"/>
              </a:solidFill>
              <a:latin typeface="Consolas" panose="020B0609020204030204" pitchFamily="49" charset="0"/>
            </a:endParaRPr>
          </a:p>
          <a:p>
            <a:r>
              <a:rPr lang="da-DK" sz="1400" dirty="0">
                <a:solidFill>
                  <a:srgbClr val="000000"/>
                </a:solidFill>
                <a:latin typeface="Consolas" panose="020B0609020204030204" pitchFamily="49" charset="0"/>
              </a:rPr>
              <a:t>                </a:t>
            </a:r>
            <a:r>
              <a:rPr lang="da-DK" sz="1400" dirty="0" err="1">
                <a:solidFill>
                  <a:srgbClr val="000000"/>
                </a:solidFill>
                <a:latin typeface="Consolas" panose="020B0609020204030204" pitchFamily="49" charset="0"/>
              </a:rPr>
              <a:t>authResult</a:t>
            </a:r>
            <a:r>
              <a:rPr lang="da-DK" sz="1400" dirty="0">
                <a:solidFill>
                  <a:srgbClr val="000000"/>
                </a:solidFill>
                <a:latin typeface="Consolas" panose="020B0609020204030204" pitchFamily="49" charset="0"/>
              </a:rPr>
              <a:t> = </a:t>
            </a:r>
            <a:r>
              <a:rPr lang="da-DK" sz="1400" dirty="0" err="1">
                <a:solidFill>
                  <a:srgbClr val="0000FF"/>
                </a:solidFill>
                <a:latin typeface="Consolas" panose="020B0609020204030204" pitchFamily="49" charset="0"/>
              </a:rPr>
              <a:t>await</a:t>
            </a:r>
            <a:r>
              <a:rPr lang="da-DK" sz="1400" dirty="0">
                <a:solidFill>
                  <a:srgbClr val="000000"/>
                </a:solidFill>
                <a:latin typeface="Consolas" panose="020B0609020204030204" pitchFamily="49" charset="0"/>
              </a:rPr>
              <a:t> </a:t>
            </a:r>
            <a:r>
              <a:rPr lang="da-DK" sz="1400" dirty="0" err="1">
                <a:solidFill>
                  <a:srgbClr val="000000"/>
                </a:solidFill>
                <a:latin typeface="Consolas" panose="020B0609020204030204" pitchFamily="49" charset="0"/>
              </a:rPr>
              <a:t>identityClientApp.AcquireTokenAsync</a:t>
            </a:r>
            <a:r>
              <a:rPr lang="da-DK" sz="1400" dirty="0">
                <a:solidFill>
                  <a:srgbClr val="000000"/>
                </a:solidFill>
                <a:latin typeface="Consolas" panose="020B0609020204030204" pitchFamily="49" charset="0"/>
              </a:rPr>
              <a:t>(</a:t>
            </a:r>
            <a:r>
              <a:rPr lang="da-DK" sz="1400" dirty="0" err="1">
                <a:solidFill>
                  <a:srgbClr val="000000"/>
                </a:solidFill>
                <a:latin typeface="Consolas" panose="020B0609020204030204" pitchFamily="49" charset="0"/>
              </a:rPr>
              <a:t>scopes</a:t>
            </a:r>
            <a:r>
              <a:rPr lang="da-DK" sz="1400" dirty="0">
                <a:solidFill>
                  <a:srgbClr val="000000"/>
                </a:solidFill>
                <a:latin typeface="Consolas" panose="020B0609020204030204" pitchFamily="49" charset="0"/>
              </a:rPr>
              <a:t>);</a:t>
            </a:r>
          </a:p>
          <a:p>
            <a:r>
              <a:rPr lang="da-DK" sz="1400" dirty="0">
                <a:solidFill>
                  <a:srgbClr val="000000"/>
                </a:solidFill>
                <a:latin typeface="Consolas" panose="020B0609020204030204" pitchFamily="49" charset="0"/>
              </a:rPr>
              <a:t>                </a:t>
            </a:r>
            <a:r>
              <a:rPr lang="da-DK" sz="1400" dirty="0">
                <a:solidFill>
                  <a:srgbClr val="0000FF"/>
                </a:solidFill>
                <a:latin typeface="Consolas" panose="020B0609020204030204" pitchFamily="49" charset="0"/>
              </a:rPr>
              <a:t>return</a:t>
            </a:r>
            <a:r>
              <a:rPr lang="da-DK" sz="1400" dirty="0">
                <a:solidFill>
                  <a:srgbClr val="000000"/>
                </a:solidFill>
                <a:latin typeface="Consolas" panose="020B0609020204030204" pitchFamily="49" charset="0"/>
              </a:rPr>
              <a:t> </a:t>
            </a:r>
            <a:r>
              <a:rPr lang="da-DK" sz="1400" dirty="0" err="1">
                <a:solidFill>
                  <a:srgbClr val="000000"/>
                </a:solidFill>
                <a:latin typeface="Consolas" panose="020B0609020204030204" pitchFamily="49" charset="0"/>
              </a:rPr>
              <a:t>authResult.AccessToken</a:t>
            </a:r>
            <a:r>
              <a:rPr lang="da-DK" sz="1400" dirty="0">
                <a:solidFill>
                  <a:srgbClr val="000000"/>
                </a:solidFill>
                <a:latin typeface="Consolas" panose="020B0609020204030204" pitchFamily="49" charset="0"/>
              </a:rPr>
              <a:t>;</a:t>
            </a:r>
          </a:p>
          <a:p>
            <a:r>
              <a:rPr lang="en-DK" sz="1400" dirty="0">
                <a:solidFill>
                  <a:srgbClr val="000000"/>
                </a:solidFill>
                <a:latin typeface="Consolas" panose="020B0609020204030204" pitchFamily="49" charset="0"/>
              </a:rPr>
              <a:t>            }</a:t>
            </a:r>
          </a:p>
          <a:p>
            <a:r>
              <a:rPr lang="en-DK" sz="1400" dirty="0">
                <a:solidFill>
                  <a:srgbClr val="000000"/>
                </a:solidFill>
                <a:latin typeface="Consolas" panose="020B0609020204030204" pitchFamily="49" charset="0"/>
              </a:rPr>
              <a:t>        }</a:t>
            </a:r>
            <a:endParaRPr lang="en-US" sz="1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p:nvPr>
        </p:nvSpPr>
        <p:spPr/>
        <p:txBody>
          <a:bodyPr/>
          <a:lstStyle/>
          <a:p>
            <a:r>
              <a:rPr lang="en-US" dirty="0"/>
              <a:t>Using MSAL with mobile and native applications</a:t>
            </a:r>
          </a:p>
        </p:txBody>
      </p:sp>
    </p:spTree>
    <p:extLst>
      <p:ext uri="{BB962C8B-B14F-4D97-AF65-F5344CB8AC3E}">
        <p14:creationId xmlns:p14="http://schemas.microsoft.com/office/powerpoint/2010/main" val="3925551318"/>
      </p:ext>
    </p:extLst>
  </p:cSld>
  <p:clrMapOvr>
    <a:masterClrMapping/>
  </p:clrMapOvr>
  <p:transition>
    <p:fade/>
  </p:transition>
</p:sld>
</file>

<file path=ppt/theme/theme1.xml><?xml version="1.0" encoding="utf-8"?>
<a:theme xmlns:a="http://schemas.openxmlformats.org/drawingml/2006/main" name="1_Office 365 PPT Template - 2017">
  <a:themeElements>
    <a:clrScheme name="Office17_2">
      <a:dk1>
        <a:srgbClr val="2F2F2F"/>
      </a:dk1>
      <a:lt1>
        <a:srgbClr val="E6E6E6"/>
      </a:lt1>
      <a:dk2>
        <a:srgbClr val="2F2F2F"/>
      </a:dk2>
      <a:lt2>
        <a:srgbClr val="FFFFFF"/>
      </a:lt2>
      <a:accent1>
        <a:srgbClr val="D83B01"/>
      </a:accent1>
      <a:accent2>
        <a:srgbClr val="2F2F2F"/>
      </a:accent2>
      <a:accent3>
        <a:srgbClr val="D2D2D2"/>
      </a:accent3>
      <a:accent4>
        <a:srgbClr val="E6E6E6"/>
      </a:accent4>
      <a:accent5>
        <a:srgbClr val="2F2F2F"/>
      </a:accent5>
      <a:accent6>
        <a:srgbClr val="D2D2D2"/>
      </a:accent6>
      <a:hlink>
        <a:srgbClr val="D83B01"/>
      </a:hlink>
      <a:folHlink>
        <a:srgbClr val="D83B01"/>
      </a:folHlink>
    </a:clrScheme>
    <a:fontScheme name="Custom 2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 PPT Template 2017_Final [Read-Only]" id="{73F65A92-A1E2-4F85-816E-D7BE701F4FD1}" vid="{D56D5674-EDE9-4FB8-A009-BF74ED985E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Office templates</Template>
  <TotalTime>0</TotalTime>
  <Words>3649</Words>
  <Application>Microsoft Office PowerPoint</Application>
  <PresentationFormat>Custom</PresentationFormat>
  <Paragraphs>449</Paragraphs>
  <Slides>28</Slides>
  <Notes>25</Notes>
  <HiddenSlides>10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28</vt:i4>
      </vt:variant>
    </vt:vector>
  </HeadingPairs>
  <TitlesOfParts>
    <vt:vector size="39" baseType="lpstr">
      <vt:lpstr>Arial</vt:lpstr>
      <vt:lpstr>Calibri</vt:lpstr>
      <vt:lpstr>Consolas</vt:lpstr>
      <vt:lpstr>Lucida Console</vt:lpstr>
      <vt:lpstr>Segoe UI</vt:lpstr>
      <vt:lpstr>Segoe UI Light</vt:lpstr>
      <vt:lpstr>Segoe UI Semibold</vt:lpstr>
      <vt:lpstr>Segoe UI Semilight</vt:lpstr>
      <vt:lpstr>Times New Roman</vt:lpstr>
      <vt:lpstr>Wingdings</vt:lpstr>
      <vt:lpstr>1_Office 365 PPT Template - 2017</vt:lpstr>
      <vt:lpstr>Getting Started with the Microsoft Graph API</vt:lpstr>
      <vt:lpstr>Authenticating applications with Microsoft Graph API</vt:lpstr>
      <vt:lpstr>Azure AD auth endpoints</vt:lpstr>
      <vt:lpstr>App registration v1.0 </vt:lpstr>
      <vt:lpstr>App registration v2.0 </vt:lpstr>
      <vt:lpstr>Graph permissions</vt:lpstr>
      <vt:lpstr>Authentication</vt:lpstr>
      <vt:lpstr>Authorization code grant – mobile, native and web application </vt:lpstr>
      <vt:lpstr>Using MSAL with mobile and native applications</vt:lpstr>
      <vt:lpstr>Demo 04  Authentication code grant</vt:lpstr>
      <vt:lpstr>Implicit grant – JavaScript application (browser)</vt:lpstr>
      <vt:lpstr>Implicit grant</vt:lpstr>
      <vt:lpstr>Using MSAL Library with JavaScript applications</vt:lpstr>
      <vt:lpstr>Client credentials grant - daemon applications</vt:lpstr>
      <vt:lpstr>Client credentials grant</vt:lpstr>
      <vt:lpstr>Using MSAL Library with server to server</vt:lpstr>
      <vt:lpstr>Demo 05  Client credentials grant</vt:lpstr>
      <vt:lpstr>OpenID Connect and the v2.0 endpoint</vt:lpstr>
      <vt:lpstr>OpenID Connect</vt:lpstr>
      <vt:lpstr>OWIN OpenID Connect middleware and v2 endpoint</vt:lpstr>
      <vt:lpstr>Using MSAL with ASP.NET MVC applications</vt:lpstr>
      <vt:lpstr>Troubleshooting errors in Auth flow</vt:lpstr>
      <vt:lpstr>Troubleshooting tokens</vt:lpstr>
      <vt:lpstr>New Azure function bindings</vt:lpstr>
      <vt:lpstr>Demo  Avoid the auth hassle - use Azure functions</vt:lpstr>
      <vt:lpstr>Summary</vt:lpstr>
      <vt:lpstr>Thank you</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2017-08-19T23:50:46Z</dcterms:created>
  <dcterms:modified xsi:type="dcterms:W3CDTF">2017-11-08T20:41:31Z</dcterms:modified>
  <cp:category/>
</cp:coreProperties>
</file>

<file path=docProps/thumbnail.jpeg>
</file>